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7" r:id="rId2"/>
    <p:sldId id="344" r:id="rId3"/>
    <p:sldId id="259" r:id="rId4"/>
    <p:sldId id="338" r:id="rId5"/>
    <p:sldId id="334" r:id="rId6"/>
    <p:sldId id="313" r:id="rId7"/>
    <p:sldId id="316" r:id="rId8"/>
    <p:sldId id="339" r:id="rId9"/>
    <p:sldId id="340" r:id="rId10"/>
    <p:sldId id="321"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0B3"/>
    <a:srgbClr val="9933FF"/>
    <a:srgbClr val="0000FF"/>
    <a:srgbClr val="66FFCC"/>
    <a:srgbClr val="A50021"/>
    <a:srgbClr val="FABE00"/>
    <a:srgbClr val="9966FF"/>
    <a:srgbClr val="D555DB"/>
    <a:srgbClr val="6600CC"/>
    <a:srgbClr val="6E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A3F11-8B08-48E1-A761-7FABD12538A7}" v="7" dt="2024-06-03T12:58:55.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6" d="100"/>
          <a:sy n="76" d="100"/>
        </p:scale>
        <p:origin x="946"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B1E3D42-B246-4728-8BBB-1B4A5B5D728F}" type="datetimeFigureOut">
              <a:rPr lang="en-US" smtClean="0"/>
              <a:t>11/18/2024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9945FC2-3831-48BF-855F-BE0A0477EE2A}" type="slidenum">
              <a:rPr lang="en-US" smtClean="0"/>
              <a:t>‹#›</a:t>
            </a:fld>
            <a:endParaRPr lang="en-US"/>
          </a:p>
        </p:txBody>
      </p:sp>
    </p:spTree>
    <p:extLst>
      <p:ext uri="{BB962C8B-B14F-4D97-AF65-F5344CB8AC3E}">
        <p14:creationId xmlns:p14="http://schemas.microsoft.com/office/powerpoint/2010/main" val="215894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5689C5-256B-49B2-BEC0-3FC6ED82DBC7}" type="datetime1">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315887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868DC6-837B-4C53-BB6D-35898CBAD354}" type="datetime1">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177544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6E0EA-4C7B-4646-AB88-2F61848EDAB0}" type="datetime1">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225813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24B20A-3BE2-4D79-B212-2C0EED55C9F4}" type="datetime1">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142975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6356B-FB7D-4E65-B943-166ACE93BED8}" type="datetime1">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311848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054D82-62F8-42E5-9532-C914687C719E}" type="datetime1">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376480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87A088-1949-4E7B-B385-0646421FFF4E}" type="datetime1">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190165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2626C0-3624-403B-BCC6-3CE8798855B2}" type="datetime1">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321461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8C84A-9B88-47C6-A19E-2A0CF66337E0}" type="datetime1">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364360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F10E35-445B-42AC-8E25-0726C0315CAD}" type="datetime1">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206122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1FE601-1B65-44CC-A5A2-A5C8FD484FB9}" type="datetime1">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BCFC3-CE41-411D-BE06-24600CA9D8E1}" type="slidenum">
              <a:rPr lang="en-US" smtClean="0"/>
              <a:t>‹#›</a:t>
            </a:fld>
            <a:endParaRPr lang="en-US"/>
          </a:p>
        </p:txBody>
      </p:sp>
    </p:spTree>
    <p:extLst>
      <p:ext uri="{BB962C8B-B14F-4D97-AF65-F5344CB8AC3E}">
        <p14:creationId xmlns:p14="http://schemas.microsoft.com/office/powerpoint/2010/main" val="419280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49C4-FC2B-4FC6-8076-599080E2B761}" type="datetime1">
              <a:rPr lang="en-US" smtClean="0"/>
              <a:t>11/18/2024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BCFC3-CE41-411D-BE06-24600CA9D8E1}" type="slidenum">
              <a:rPr lang="en-US" smtClean="0"/>
              <a:t>‹#›</a:t>
            </a:fld>
            <a:endParaRPr lang="en-US"/>
          </a:p>
        </p:txBody>
      </p:sp>
    </p:spTree>
    <p:extLst>
      <p:ext uri="{BB962C8B-B14F-4D97-AF65-F5344CB8AC3E}">
        <p14:creationId xmlns:p14="http://schemas.microsoft.com/office/powerpoint/2010/main" val="71459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suredretirementinvestments.com" TargetMode="External"/><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15159"/>
            <a:ext cx="12323704" cy="7102592"/>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TextBox 9"/>
          <p:cNvSpPr txBox="1"/>
          <p:nvPr/>
        </p:nvSpPr>
        <p:spPr>
          <a:xfrm>
            <a:off x="440266" y="6324599"/>
            <a:ext cx="11269133" cy="307777"/>
          </a:xfrm>
          <a:prstGeom prst="rect">
            <a:avLst/>
          </a:prstGeom>
          <a:noFill/>
          <a:ln>
            <a:noFill/>
          </a:ln>
        </p:spPr>
        <p:txBody>
          <a:bodyPr wrap="square" rtlCol="0">
            <a:spAutoFit/>
          </a:bodyPr>
          <a:lstStyle/>
          <a:p>
            <a:pPr algn="ctr"/>
            <a:r>
              <a:rPr lang="en-US" sz="1400" i="1" dirty="0">
                <a:solidFill>
                  <a:schemeClr val="bg1"/>
                </a:solidFill>
              </a:rPr>
              <a:t>Contents confidential. Do not copy or distribute</a:t>
            </a:r>
            <a:r>
              <a:rPr lang="en-US" sz="1400" i="1" dirty="0">
                <a:solidFill>
                  <a:schemeClr val="tx1">
                    <a:lumMod val="85000"/>
                    <a:lumOff val="15000"/>
                  </a:schemeClr>
                </a:solidFill>
              </a:rPr>
              <a:t>.</a:t>
            </a:r>
          </a:p>
        </p:txBody>
      </p:sp>
      <p:pic>
        <p:nvPicPr>
          <p:cNvPr id="5" name="Picture 4" descr="2560px-Seal_of_the_United_States_Federal_Deposit_Insurance_Corporation-wht.png"/>
          <p:cNvPicPr>
            <a:picLocks noChangeAspect="1"/>
          </p:cNvPicPr>
          <p:nvPr/>
        </p:nvPicPr>
        <p:blipFill>
          <a:blip r:embed="rId2" cstate="print">
            <a:alphaModFix amt="17000"/>
            <a:extLst>
              <a:ext uri="{28A0092B-C50C-407E-A947-70E740481C1C}">
                <a14:useLocalDpi xmlns:a14="http://schemas.microsoft.com/office/drawing/2010/main" val="0"/>
              </a:ext>
            </a:extLst>
          </a:blip>
          <a:stretch>
            <a:fillRect/>
          </a:stretch>
        </p:blipFill>
        <p:spPr>
          <a:xfrm>
            <a:off x="9434052" y="93818"/>
            <a:ext cx="2857718" cy="5139266"/>
          </a:xfrm>
          <a:prstGeom prst="rect">
            <a:avLst/>
          </a:prstGeom>
          <a:solidFill>
            <a:schemeClr val="bg2">
              <a:lumMod val="75000"/>
            </a:schemeClr>
          </a:solidFill>
          <a:ln w="38100">
            <a:solidFill>
              <a:srgbClr val="00B0F0"/>
            </a:solidFill>
          </a:ln>
        </p:spPr>
      </p:pic>
      <p:sp>
        <p:nvSpPr>
          <p:cNvPr id="4" name="TextBox 3">
            <a:hlinkClick r:id="rId3"/>
            <a:extLst>
              <a:ext uri="{FF2B5EF4-FFF2-40B4-BE49-F238E27FC236}">
                <a16:creationId xmlns:a16="http://schemas.microsoft.com/office/drawing/2014/main" id="{E7BDA70F-61F7-402E-A75B-FFDC1BB5388B}"/>
              </a:ext>
            </a:extLst>
          </p:cNvPr>
          <p:cNvSpPr txBox="1"/>
          <p:nvPr/>
        </p:nvSpPr>
        <p:spPr>
          <a:xfrm>
            <a:off x="7698658" y="6283523"/>
            <a:ext cx="3394840" cy="307777"/>
          </a:xfrm>
          <a:prstGeom prst="rect">
            <a:avLst/>
          </a:prstGeom>
          <a:noFill/>
          <a:ln>
            <a:solidFill>
              <a:srgbClr val="0070C0"/>
            </a:solidFill>
          </a:ln>
        </p:spPr>
        <p:txBody>
          <a:bodyPr wrap="none" rtlCol="0">
            <a:spAutoFit/>
          </a:bodyPr>
          <a:lstStyle/>
          <a:p>
            <a:r>
              <a:rPr lang="en-US" sz="1400" dirty="0">
                <a:solidFill>
                  <a:schemeClr val="accent5"/>
                </a:solidFill>
              </a:rPr>
              <a:t>https://insuredretirementinvestments.com/</a:t>
            </a:r>
          </a:p>
        </p:txBody>
      </p:sp>
      <p:sp>
        <p:nvSpPr>
          <p:cNvPr id="3" name="Slide Number Placeholder 2">
            <a:extLst>
              <a:ext uri="{FF2B5EF4-FFF2-40B4-BE49-F238E27FC236}">
                <a16:creationId xmlns:a16="http://schemas.microsoft.com/office/drawing/2014/main" id="{4BE66137-F9F9-4C4A-AF7D-EEFECB522D58}"/>
              </a:ext>
            </a:extLst>
          </p:cNvPr>
          <p:cNvSpPr>
            <a:spLocks noGrp="1"/>
          </p:cNvSpPr>
          <p:nvPr>
            <p:ph type="sldNum" sz="quarter" idx="12"/>
          </p:nvPr>
        </p:nvSpPr>
        <p:spPr/>
        <p:txBody>
          <a:bodyPr/>
          <a:lstStyle/>
          <a:p>
            <a:fld id="{B1FBCFC3-CE41-411D-BE06-24600CA9D8E1}" type="slidenum">
              <a:rPr lang="en-US" smtClean="0"/>
              <a:t>1</a:t>
            </a:fld>
            <a:endParaRPr lang="en-US" dirty="0"/>
          </a:p>
        </p:txBody>
      </p:sp>
      <p:grpSp>
        <p:nvGrpSpPr>
          <p:cNvPr id="8" name="Group 7">
            <a:extLst>
              <a:ext uri="{FF2B5EF4-FFF2-40B4-BE49-F238E27FC236}">
                <a16:creationId xmlns:a16="http://schemas.microsoft.com/office/drawing/2014/main" id="{CBF4EAAB-793B-FAC1-53BC-3717229ABCEF}"/>
              </a:ext>
            </a:extLst>
          </p:cNvPr>
          <p:cNvGrpSpPr/>
          <p:nvPr/>
        </p:nvGrpSpPr>
        <p:grpSpPr>
          <a:xfrm>
            <a:off x="1195098" y="491851"/>
            <a:ext cx="5337859" cy="914400"/>
            <a:chOff x="1195098" y="491851"/>
            <a:chExt cx="5337859" cy="914400"/>
          </a:xfrm>
        </p:grpSpPr>
        <p:sp>
          <p:nvSpPr>
            <p:cNvPr id="7" name="TextBox 6">
              <a:extLst>
                <a:ext uri="{FF2B5EF4-FFF2-40B4-BE49-F238E27FC236}">
                  <a16:creationId xmlns:a16="http://schemas.microsoft.com/office/drawing/2014/main" id="{A6590D5C-7A7F-45C2-B122-2AAA3B367AAD}"/>
                </a:ext>
              </a:extLst>
            </p:cNvPr>
            <p:cNvSpPr txBox="1"/>
            <p:nvPr/>
          </p:nvSpPr>
          <p:spPr>
            <a:xfrm>
              <a:off x="1624952" y="603933"/>
              <a:ext cx="3371436" cy="769441"/>
            </a:xfrm>
            <a:prstGeom prst="rect">
              <a:avLst/>
            </a:prstGeom>
            <a:noFill/>
            <a:ln>
              <a:solidFill>
                <a:schemeClr val="accent5">
                  <a:lumMod val="75000"/>
                </a:schemeClr>
              </a:solidFill>
            </a:ln>
          </p:spPr>
          <p:txBody>
            <a:bodyPr wrap="none" rtlCol="0">
              <a:spAutoFit/>
            </a:bodyPr>
            <a:lstStyle/>
            <a:p>
              <a:r>
                <a:rPr lang="en-US" sz="4400" dirty="0">
                  <a:solidFill>
                    <a:srgbClr val="00B0F0"/>
                  </a:solidFill>
                  <a:latin typeface="Palatino Linotype" panose="02040502050505030304" pitchFamily="18" charset="0"/>
                </a:rPr>
                <a:t>SafeHaven </a:t>
              </a:r>
              <a:r>
                <a:rPr lang="en-US" sz="1100" dirty="0">
                  <a:solidFill>
                    <a:srgbClr val="00B0F0"/>
                  </a:solidFill>
                  <a:latin typeface="Palatino Linotype" panose="02040502050505030304" pitchFamily="18" charset="0"/>
                </a:rPr>
                <a:t>tm </a:t>
              </a:r>
              <a:r>
                <a:rPr lang="en-US" sz="4400" dirty="0">
                  <a:solidFill>
                    <a:srgbClr val="00B0F0"/>
                  </a:solidFill>
                  <a:latin typeface="Palatino Linotype" panose="02040502050505030304" pitchFamily="18" charset="0"/>
                </a:rPr>
                <a:t> </a:t>
              </a:r>
            </a:p>
          </p:txBody>
        </p:sp>
        <p:pic>
          <p:nvPicPr>
            <p:cNvPr id="14" name="Graphic 13" descr="Lighthouse scene">
              <a:extLst>
                <a:ext uri="{FF2B5EF4-FFF2-40B4-BE49-F238E27FC236}">
                  <a16:creationId xmlns:a16="http://schemas.microsoft.com/office/drawing/2014/main" id="{E8B000C2-66A2-4F0B-80D6-61D2FCEAA9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4664" y="594041"/>
              <a:ext cx="781188" cy="645349"/>
            </a:xfrm>
            <a:prstGeom prst="rect">
              <a:avLst/>
            </a:prstGeom>
          </p:spPr>
        </p:pic>
        <p:sp>
          <p:nvSpPr>
            <p:cNvPr id="15" name="Rectangle 14">
              <a:extLst>
                <a:ext uri="{FF2B5EF4-FFF2-40B4-BE49-F238E27FC236}">
                  <a16:creationId xmlns:a16="http://schemas.microsoft.com/office/drawing/2014/main" id="{F36A9AD2-32CA-4FDC-818C-38A4DB2BBCEB}"/>
                </a:ext>
              </a:extLst>
            </p:cNvPr>
            <p:cNvSpPr/>
            <p:nvPr/>
          </p:nvSpPr>
          <p:spPr>
            <a:xfrm>
              <a:off x="1195098" y="491851"/>
              <a:ext cx="5337859" cy="9144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grpSp>
      <p:pic>
        <p:nvPicPr>
          <p:cNvPr id="12" name="Picture 11" descr="iri-avatar-2.png">
            <a:extLst>
              <a:ext uri="{FF2B5EF4-FFF2-40B4-BE49-F238E27FC236}">
                <a16:creationId xmlns:a16="http://schemas.microsoft.com/office/drawing/2014/main" id="{6CF583F4-3965-4D0E-A18C-4BFAD8E3A2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3064" y="5375283"/>
            <a:ext cx="799053" cy="751747"/>
          </a:xfrm>
          <a:prstGeom prst="rect">
            <a:avLst/>
          </a:prstGeom>
        </p:spPr>
      </p:pic>
      <p:pic>
        <p:nvPicPr>
          <p:cNvPr id="6" name="Picture 5">
            <a:extLst>
              <a:ext uri="{FF2B5EF4-FFF2-40B4-BE49-F238E27FC236}">
                <a16:creationId xmlns:a16="http://schemas.microsoft.com/office/drawing/2014/main" id="{CD5A658E-39CF-6788-5F46-2EF36DEF3E2E}"/>
              </a:ext>
            </a:extLst>
          </p:cNvPr>
          <p:cNvPicPr>
            <a:picLocks noChangeAspect="1"/>
          </p:cNvPicPr>
          <p:nvPr/>
        </p:nvPicPr>
        <p:blipFill>
          <a:blip r:embed="rId7"/>
          <a:stretch>
            <a:fillRect/>
          </a:stretch>
        </p:blipFill>
        <p:spPr>
          <a:xfrm>
            <a:off x="149974" y="2787445"/>
            <a:ext cx="6523915" cy="4070555"/>
          </a:xfrm>
          <a:prstGeom prst="rect">
            <a:avLst/>
          </a:prstGeom>
          <a:ln w="38100">
            <a:solidFill>
              <a:srgbClr val="0000FF"/>
            </a:solidFill>
          </a:ln>
        </p:spPr>
      </p:pic>
      <p:sp>
        <p:nvSpPr>
          <p:cNvPr id="11" name="TextBox 10">
            <a:extLst>
              <a:ext uri="{FF2B5EF4-FFF2-40B4-BE49-F238E27FC236}">
                <a16:creationId xmlns:a16="http://schemas.microsoft.com/office/drawing/2014/main" id="{FD12D799-0F1C-7D82-82DA-32405A6FEEE9}"/>
              </a:ext>
            </a:extLst>
          </p:cNvPr>
          <p:cNvSpPr txBox="1"/>
          <p:nvPr/>
        </p:nvSpPr>
        <p:spPr>
          <a:xfrm>
            <a:off x="120599" y="1855830"/>
            <a:ext cx="10198241" cy="461665"/>
          </a:xfrm>
          <a:prstGeom prst="rect">
            <a:avLst/>
          </a:prstGeom>
          <a:solidFill>
            <a:schemeClr val="accent3">
              <a:lumMod val="20000"/>
              <a:lumOff val="80000"/>
            </a:schemeClr>
          </a:solidFill>
        </p:spPr>
        <p:txBody>
          <a:bodyPr wrap="none" rtlCol="0">
            <a:spAutoFit/>
          </a:bodyPr>
          <a:lstStyle/>
          <a:p>
            <a:r>
              <a:rPr lang="en-US" sz="2400" b="1" dirty="0">
                <a:solidFill>
                  <a:srgbClr val="0070C0"/>
                </a:solidFill>
              </a:rPr>
              <a:t>A Proposal for an FDIC Insured  Capital Preservation Product for the DC Market</a:t>
            </a:r>
          </a:p>
        </p:txBody>
      </p:sp>
    </p:spTree>
    <p:extLst>
      <p:ext uri="{BB962C8B-B14F-4D97-AF65-F5344CB8AC3E}">
        <p14:creationId xmlns:p14="http://schemas.microsoft.com/office/powerpoint/2010/main" val="70437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Elbow Connector 64"/>
          <p:cNvCxnSpPr/>
          <p:nvPr/>
        </p:nvCxnSpPr>
        <p:spPr>
          <a:xfrm rot="16200000" flipH="1">
            <a:off x="3002259" y="831577"/>
            <a:ext cx="582956" cy="4136247"/>
          </a:xfrm>
          <a:prstGeom prst="bentConnector2">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a:off x="5171589" y="2087578"/>
            <a:ext cx="931906" cy="4308546"/>
          </a:xfrm>
          <a:prstGeom prst="bentConnector4">
            <a:avLst>
              <a:gd name="adj1" fmla="val -46434"/>
              <a:gd name="adj2" fmla="val 62125"/>
            </a:avLst>
          </a:prstGeom>
          <a:ln w="28575">
            <a:solidFill>
              <a:srgbClr val="C0123D"/>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0" y="0"/>
            <a:ext cx="12192000" cy="1143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5667" y="321733"/>
            <a:ext cx="10729201" cy="609266"/>
          </a:xfrm>
          <a:noFill/>
          <a:ln w="28575">
            <a:noFill/>
          </a:ln>
        </p:spPr>
        <p:txBody>
          <a:bodyPr>
            <a:normAutofit/>
          </a:bodyPr>
          <a:lstStyle/>
          <a:p>
            <a:r>
              <a:rPr lang="en-US" sz="2400" b="1" dirty="0">
                <a:solidFill>
                  <a:srgbClr val="2CB0B3"/>
                </a:solidFill>
                <a:latin typeface="PT Sans"/>
                <a:cs typeface="PT Sans"/>
              </a:rPr>
              <a:t>SafeHaven </a:t>
            </a:r>
            <a:r>
              <a:rPr lang="en-US" sz="2000" b="1" dirty="0">
                <a:solidFill>
                  <a:srgbClr val="00B0F0"/>
                </a:solidFill>
                <a:latin typeface="PT Sans"/>
                <a:cs typeface="PT Sans"/>
              </a:rPr>
              <a:t>FDIC Insured Common Investment Trust Operating Model</a:t>
            </a:r>
          </a:p>
        </p:txBody>
      </p:sp>
      <p:pic>
        <p:nvPicPr>
          <p:cNvPr id="42" name="Picture 41"/>
          <p:cNvPicPr>
            <a:picLocks noChangeAspect="1"/>
          </p:cNvPicPr>
          <p:nvPr/>
        </p:nvPicPr>
        <p:blipFill>
          <a:blip r:embed="rId2"/>
          <a:stretch>
            <a:fillRect/>
          </a:stretch>
        </p:blipFill>
        <p:spPr>
          <a:xfrm>
            <a:off x="10029818" y="5616989"/>
            <a:ext cx="1417457" cy="942451"/>
          </a:xfrm>
          <a:prstGeom prst="rect">
            <a:avLst/>
          </a:prstGeom>
        </p:spPr>
      </p:pic>
      <p:pic>
        <p:nvPicPr>
          <p:cNvPr id="44" name="Picture 43"/>
          <p:cNvPicPr>
            <a:picLocks noChangeAspect="1"/>
          </p:cNvPicPr>
          <p:nvPr/>
        </p:nvPicPr>
        <p:blipFill>
          <a:blip r:embed="rId2"/>
          <a:stretch>
            <a:fillRect/>
          </a:stretch>
        </p:blipFill>
        <p:spPr>
          <a:xfrm>
            <a:off x="9950209" y="1236568"/>
            <a:ext cx="1417457" cy="942451"/>
          </a:xfrm>
          <a:prstGeom prst="rect">
            <a:avLst/>
          </a:prstGeom>
        </p:spPr>
      </p:pic>
      <p:pic>
        <p:nvPicPr>
          <p:cNvPr id="45" name="Picture 44"/>
          <p:cNvPicPr>
            <a:picLocks noChangeAspect="1"/>
          </p:cNvPicPr>
          <p:nvPr/>
        </p:nvPicPr>
        <p:blipFill>
          <a:blip r:embed="rId2"/>
          <a:stretch>
            <a:fillRect/>
          </a:stretch>
        </p:blipFill>
        <p:spPr>
          <a:xfrm>
            <a:off x="9943196" y="2117408"/>
            <a:ext cx="1417457" cy="942451"/>
          </a:xfrm>
          <a:prstGeom prst="rect">
            <a:avLst/>
          </a:prstGeom>
        </p:spPr>
      </p:pic>
      <p:pic>
        <p:nvPicPr>
          <p:cNvPr id="46" name="Picture 45"/>
          <p:cNvPicPr>
            <a:picLocks noChangeAspect="1"/>
          </p:cNvPicPr>
          <p:nvPr/>
        </p:nvPicPr>
        <p:blipFill>
          <a:blip r:embed="rId2"/>
          <a:stretch>
            <a:fillRect/>
          </a:stretch>
        </p:blipFill>
        <p:spPr>
          <a:xfrm>
            <a:off x="9977793" y="3023108"/>
            <a:ext cx="1417457" cy="942451"/>
          </a:xfrm>
          <a:prstGeom prst="rect">
            <a:avLst/>
          </a:prstGeom>
        </p:spPr>
      </p:pic>
      <p:pic>
        <p:nvPicPr>
          <p:cNvPr id="47" name="Picture 46"/>
          <p:cNvPicPr>
            <a:picLocks noChangeAspect="1"/>
          </p:cNvPicPr>
          <p:nvPr/>
        </p:nvPicPr>
        <p:blipFill>
          <a:blip r:embed="rId2"/>
          <a:stretch>
            <a:fillRect/>
          </a:stretch>
        </p:blipFill>
        <p:spPr>
          <a:xfrm>
            <a:off x="9988699" y="3879089"/>
            <a:ext cx="1417457" cy="942451"/>
          </a:xfrm>
          <a:prstGeom prst="rect">
            <a:avLst/>
          </a:prstGeom>
        </p:spPr>
      </p:pic>
      <p:pic>
        <p:nvPicPr>
          <p:cNvPr id="48" name="Picture 47"/>
          <p:cNvPicPr>
            <a:picLocks noChangeAspect="1"/>
          </p:cNvPicPr>
          <p:nvPr/>
        </p:nvPicPr>
        <p:blipFill>
          <a:blip r:embed="rId2"/>
          <a:stretch>
            <a:fillRect/>
          </a:stretch>
        </p:blipFill>
        <p:spPr>
          <a:xfrm>
            <a:off x="9993697" y="4748039"/>
            <a:ext cx="1417457" cy="942451"/>
          </a:xfrm>
          <a:prstGeom prst="rect">
            <a:avLst/>
          </a:prstGeom>
        </p:spPr>
      </p:pic>
      <p:sp>
        <p:nvSpPr>
          <p:cNvPr id="49" name="Rectangle 48"/>
          <p:cNvSpPr/>
          <p:nvPr/>
        </p:nvSpPr>
        <p:spPr>
          <a:xfrm>
            <a:off x="9436903" y="2776277"/>
            <a:ext cx="391885" cy="24510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a:t>BANKS</a:t>
            </a:r>
          </a:p>
        </p:txBody>
      </p:sp>
      <p:sp>
        <p:nvSpPr>
          <p:cNvPr id="50" name="Oval 49"/>
          <p:cNvSpPr/>
          <p:nvPr/>
        </p:nvSpPr>
        <p:spPr>
          <a:xfrm>
            <a:off x="130186" y="2301602"/>
            <a:ext cx="2120348" cy="2131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br>
              <a:rPr lang="en-US" b="1" dirty="0"/>
            </a:br>
            <a:r>
              <a:rPr lang="en-US" b="1" dirty="0"/>
              <a:t>DC Plan</a:t>
            </a:r>
          </a:p>
          <a:p>
            <a:pPr algn="ctr"/>
            <a:endParaRPr lang="en-US" b="1" dirty="0"/>
          </a:p>
        </p:txBody>
      </p:sp>
      <p:sp>
        <p:nvSpPr>
          <p:cNvPr id="51" name="Rounded Rectangle 50"/>
          <p:cNvSpPr/>
          <p:nvPr/>
        </p:nvSpPr>
        <p:spPr>
          <a:xfrm>
            <a:off x="2578902" y="2886422"/>
            <a:ext cx="914400" cy="9144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DC</a:t>
            </a:r>
          </a:p>
          <a:p>
            <a:pPr algn="ctr"/>
            <a:r>
              <a:rPr lang="en-US" sz="1200" b="1" dirty="0">
                <a:solidFill>
                  <a:schemeClr val="tx1"/>
                </a:solidFill>
              </a:rPr>
              <a:t>RECORD</a:t>
            </a:r>
          </a:p>
          <a:p>
            <a:pPr algn="ctr"/>
            <a:r>
              <a:rPr lang="en-US" sz="1200" b="1" dirty="0">
                <a:solidFill>
                  <a:schemeClr val="tx1"/>
                </a:solidFill>
              </a:rPr>
              <a:t>KEEPER</a:t>
            </a:r>
          </a:p>
        </p:txBody>
      </p:sp>
      <p:sp>
        <p:nvSpPr>
          <p:cNvPr id="53" name="Rounded Rectangle 52"/>
          <p:cNvSpPr/>
          <p:nvPr/>
        </p:nvSpPr>
        <p:spPr>
          <a:xfrm>
            <a:off x="4773119" y="1622121"/>
            <a:ext cx="1940664" cy="805147"/>
          </a:xfrm>
          <a:prstGeom prst="roundRect">
            <a:avLst/>
          </a:prstGeom>
          <a:solidFill>
            <a:srgbClr val="2CB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Investment</a:t>
            </a:r>
          </a:p>
          <a:p>
            <a:pPr algn="ctr"/>
            <a:r>
              <a:rPr lang="en-US" sz="1600" b="1" dirty="0">
                <a:solidFill>
                  <a:schemeClr val="bg1"/>
                </a:solidFill>
              </a:rPr>
              <a:t>Investment Advisor</a:t>
            </a:r>
          </a:p>
        </p:txBody>
      </p:sp>
      <p:sp>
        <p:nvSpPr>
          <p:cNvPr id="55" name="Down Arrow 54"/>
          <p:cNvSpPr/>
          <p:nvPr/>
        </p:nvSpPr>
        <p:spPr>
          <a:xfrm>
            <a:off x="5476268" y="2401869"/>
            <a:ext cx="411615" cy="717804"/>
          </a:xfrm>
          <a:prstGeom prst="downArrow">
            <a:avLst/>
          </a:prstGeom>
          <a:solidFill>
            <a:srgbClr val="FAB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851973" y="2549906"/>
            <a:ext cx="1800493" cy="276999"/>
          </a:xfrm>
          <a:prstGeom prst="rect">
            <a:avLst/>
          </a:prstGeom>
          <a:noFill/>
        </p:spPr>
        <p:txBody>
          <a:bodyPr wrap="none" rtlCol="0">
            <a:spAutoFit/>
          </a:bodyPr>
          <a:lstStyle/>
          <a:p>
            <a:r>
              <a:rPr lang="en-US" sz="1200" dirty="0"/>
              <a:t>Deposit maturity and rate </a:t>
            </a:r>
          </a:p>
        </p:txBody>
      </p:sp>
      <p:sp>
        <p:nvSpPr>
          <p:cNvPr id="57" name="Down Arrow 56"/>
          <p:cNvSpPr/>
          <p:nvPr/>
        </p:nvSpPr>
        <p:spPr>
          <a:xfrm rot="16200000">
            <a:off x="7898881" y="2310306"/>
            <a:ext cx="484632" cy="259918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8245435" y="2923650"/>
            <a:ext cx="1082348" cy="276999"/>
          </a:xfrm>
          <a:prstGeom prst="rect">
            <a:avLst/>
          </a:prstGeom>
          <a:noFill/>
        </p:spPr>
        <p:txBody>
          <a:bodyPr wrap="none" rtlCol="0">
            <a:spAutoFit/>
          </a:bodyPr>
          <a:lstStyle/>
          <a:p>
            <a:r>
              <a:rPr lang="en-US" sz="1200" dirty="0"/>
              <a:t>Place deposits</a:t>
            </a:r>
          </a:p>
        </p:txBody>
      </p:sp>
      <p:sp>
        <p:nvSpPr>
          <p:cNvPr id="59" name="Down Arrow 58"/>
          <p:cNvSpPr/>
          <p:nvPr/>
        </p:nvSpPr>
        <p:spPr>
          <a:xfrm rot="5400000">
            <a:off x="7747955" y="2625842"/>
            <a:ext cx="484632" cy="2705781"/>
          </a:xfrm>
          <a:prstGeom prst="downArrow">
            <a:avLst/>
          </a:prstGeom>
          <a:solidFill>
            <a:srgbClr val="C01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Arrow Connector 59"/>
          <p:cNvCxnSpPr/>
          <p:nvPr/>
        </p:nvCxnSpPr>
        <p:spPr>
          <a:xfrm flipV="1">
            <a:off x="9858508" y="2088444"/>
            <a:ext cx="285509" cy="61955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9867940" y="3374965"/>
            <a:ext cx="321459" cy="42585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827873" y="4578512"/>
            <a:ext cx="532371" cy="1666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9806774" y="5229480"/>
            <a:ext cx="442189" cy="60658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049407" y="4681653"/>
            <a:ext cx="1410020" cy="461665"/>
          </a:xfrm>
          <a:prstGeom prst="rect">
            <a:avLst/>
          </a:prstGeom>
          <a:noFill/>
        </p:spPr>
        <p:txBody>
          <a:bodyPr wrap="square" rtlCol="0">
            <a:spAutoFit/>
          </a:bodyPr>
          <a:lstStyle/>
          <a:p>
            <a:pPr algn="ctr"/>
            <a:r>
              <a:rPr lang="en-US" sz="1200" dirty="0"/>
              <a:t>Interest Principle</a:t>
            </a:r>
          </a:p>
          <a:p>
            <a:pPr algn="ctr"/>
            <a:r>
              <a:rPr lang="en-US" sz="1200" dirty="0"/>
              <a:t>FDIC Insurance</a:t>
            </a:r>
          </a:p>
        </p:txBody>
      </p:sp>
      <p:sp>
        <p:nvSpPr>
          <p:cNvPr id="66" name="TextBox 65"/>
          <p:cNvSpPr txBox="1"/>
          <p:nvPr/>
        </p:nvSpPr>
        <p:spPr>
          <a:xfrm>
            <a:off x="4673220" y="4195982"/>
            <a:ext cx="1490601" cy="369332"/>
          </a:xfrm>
          <a:prstGeom prst="rect">
            <a:avLst/>
          </a:prstGeom>
          <a:solidFill>
            <a:srgbClr val="00B050"/>
          </a:solidFill>
        </p:spPr>
        <p:txBody>
          <a:bodyPr wrap="none" rtlCol="0">
            <a:spAutoFit/>
          </a:bodyPr>
          <a:lstStyle/>
          <a:p>
            <a:r>
              <a:rPr lang="en-US" b="1" dirty="0">
                <a:solidFill>
                  <a:schemeClr val="bg1"/>
                </a:solidFill>
              </a:rPr>
              <a:t>Contributions</a:t>
            </a:r>
          </a:p>
        </p:txBody>
      </p:sp>
      <p:sp>
        <p:nvSpPr>
          <p:cNvPr id="69" name="TextBox 68"/>
          <p:cNvSpPr txBox="1"/>
          <p:nvPr/>
        </p:nvSpPr>
        <p:spPr>
          <a:xfrm>
            <a:off x="5050431" y="4704103"/>
            <a:ext cx="2870395" cy="461665"/>
          </a:xfrm>
          <a:prstGeom prst="rect">
            <a:avLst/>
          </a:prstGeom>
          <a:solidFill>
            <a:srgbClr val="C0123D"/>
          </a:solidFill>
        </p:spPr>
        <p:txBody>
          <a:bodyPr wrap="square" rtlCol="0">
            <a:spAutoFit/>
          </a:bodyPr>
          <a:lstStyle/>
          <a:p>
            <a:pPr algn="ctr"/>
            <a:r>
              <a:rPr lang="en-US" sz="1200" dirty="0">
                <a:solidFill>
                  <a:schemeClr val="bg1"/>
                </a:solidFill>
              </a:rPr>
              <a:t>Individual participant interest and principle</a:t>
            </a:r>
          </a:p>
          <a:p>
            <a:pPr algn="ctr"/>
            <a:r>
              <a:rPr lang="en-US" sz="1200" dirty="0">
                <a:solidFill>
                  <a:schemeClr val="bg1"/>
                </a:solidFill>
              </a:rPr>
              <a:t>FDIC Insurance</a:t>
            </a:r>
          </a:p>
        </p:txBody>
      </p:sp>
      <p:sp>
        <p:nvSpPr>
          <p:cNvPr id="70" name="Down Arrow 69"/>
          <p:cNvSpPr/>
          <p:nvPr/>
        </p:nvSpPr>
        <p:spPr>
          <a:xfrm rot="16200000">
            <a:off x="1977652" y="2779046"/>
            <a:ext cx="484632" cy="75249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wn Arrow 70"/>
          <p:cNvSpPr/>
          <p:nvPr/>
        </p:nvSpPr>
        <p:spPr>
          <a:xfrm rot="5400000">
            <a:off x="1903903" y="3243903"/>
            <a:ext cx="484632" cy="752496"/>
          </a:xfrm>
          <a:prstGeom prst="downArrow">
            <a:avLst/>
          </a:prstGeom>
          <a:solidFill>
            <a:srgbClr val="C01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520700" y="5486401"/>
            <a:ext cx="9347200" cy="896399"/>
          </a:xfrm>
          <a:prstGeom prst="rect">
            <a:avLst/>
          </a:prstGeom>
          <a:noFill/>
        </p:spPr>
        <p:txBody>
          <a:bodyPr wrap="square" rtlCol="0">
            <a:spAutoFit/>
          </a:bodyPr>
          <a:lstStyle/>
          <a:p>
            <a:pPr marL="285750" indent="-285750">
              <a:lnSpc>
                <a:spcPts val="2100"/>
              </a:lnSpc>
              <a:buClr>
                <a:srgbClr val="7CCFBD"/>
              </a:buClr>
              <a:buFont typeface="Arial"/>
              <a:buChar char="•"/>
            </a:pPr>
            <a:r>
              <a:rPr lang="en-US" sz="1400" b="1" dirty="0">
                <a:latin typeface="PT Sans"/>
                <a:cs typeface="PT Sans"/>
              </a:rPr>
              <a:t>Participant contributions are amalgamated into bulk deposits and placed with up to 10 banks</a:t>
            </a:r>
          </a:p>
          <a:p>
            <a:pPr marL="285750" indent="-285750">
              <a:lnSpc>
                <a:spcPts val="2100"/>
              </a:lnSpc>
              <a:buClr>
                <a:srgbClr val="7CCFBD"/>
              </a:buClr>
              <a:buFont typeface="Arial"/>
              <a:buChar char="•"/>
            </a:pPr>
            <a:r>
              <a:rPr lang="en-US" sz="1400" b="1" dirty="0">
                <a:latin typeface="PT Sans"/>
                <a:cs typeface="PT Sans"/>
              </a:rPr>
              <a:t>Bank deposits have laddered maturities to maximize rate of return , one bank is the liquidity bank</a:t>
            </a:r>
          </a:p>
          <a:p>
            <a:pPr marL="285750" indent="-285750">
              <a:lnSpc>
                <a:spcPts val="2100"/>
              </a:lnSpc>
              <a:buClr>
                <a:srgbClr val="7CCFBD"/>
              </a:buClr>
              <a:buFont typeface="Arial"/>
              <a:buChar char="•"/>
            </a:pPr>
            <a:r>
              <a:rPr lang="en-US" sz="1400" b="1" dirty="0">
                <a:latin typeface="PT Sans"/>
                <a:cs typeface="PT Sans"/>
              </a:rPr>
              <a:t>FDIC Insurance passes thru to the participant</a:t>
            </a:r>
          </a:p>
        </p:txBody>
      </p:sp>
      <p:sp>
        <p:nvSpPr>
          <p:cNvPr id="4" name="Slide Number Placeholder 3">
            <a:extLst>
              <a:ext uri="{FF2B5EF4-FFF2-40B4-BE49-F238E27FC236}">
                <a16:creationId xmlns:a16="http://schemas.microsoft.com/office/drawing/2014/main" id="{34C169BD-4C3B-4FED-BDA6-22BDE188075E}"/>
              </a:ext>
            </a:extLst>
          </p:cNvPr>
          <p:cNvSpPr>
            <a:spLocks noGrp="1"/>
          </p:cNvSpPr>
          <p:nvPr>
            <p:ph type="sldNum" sz="quarter" idx="12"/>
          </p:nvPr>
        </p:nvSpPr>
        <p:spPr/>
        <p:txBody>
          <a:bodyPr/>
          <a:lstStyle/>
          <a:p>
            <a:fld id="{B1FBCFC3-CE41-411D-BE06-24600CA9D8E1}" type="slidenum">
              <a:rPr lang="en-US" smtClean="0"/>
              <a:t>10</a:t>
            </a:fld>
            <a:endParaRPr lang="en-US" dirty="0"/>
          </a:p>
        </p:txBody>
      </p:sp>
      <p:sp>
        <p:nvSpPr>
          <p:cNvPr id="5" name="Frame 4">
            <a:extLst>
              <a:ext uri="{FF2B5EF4-FFF2-40B4-BE49-F238E27FC236}">
                <a16:creationId xmlns:a16="http://schemas.microsoft.com/office/drawing/2014/main" id="{D78D9C78-AAC1-4145-A659-EF168B32F64A}"/>
              </a:ext>
            </a:extLst>
          </p:cNvPr>
          <p:cNvSpPr/>
          <p:nvPr/>
        </p:nvSpPr>
        <p:spPr>
          <a:xfrm>
            <a:off x="5311436" y="3083493"/>
            <a:ext cx="1224875" cy="1138803"/>
          </a:xfrm>
          <a:prstGeom prst="frame">
            <a:avLst/>
          </a:prstGeom>
          <a:solidFill>
            <a:srgbClr val="D555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Common</a:t>
            </a:r>
          </a:p>
          <a:p>
            <a:pPr algn="ctr"/>
            <a:r>
              <a:rPr lang="en-US" sz="1200" dirty="0">
                <a:solidFill>
                  <a:schemeClr val="tx1"/>
                </a:solidFill>
              </a:rPr>
              <a:t>Investment</a:t>
            </a:r>
          </a:p>
          <a:p>
            <a:pPr algn="ctr"/>
            <a:r>
              <a:rPr lang="en-US" sz="1200" dirty="0">
                <a:solidFill>
                  <a:schemeClr val="tx1"/>
                </a:solidFill>
              </a:rPr>
              <a:t>Trust</a:t>
            </a:r>
          </a:p>
        </p:txBody>
      </p:sp>
      <p:sp>
        <p:nvSpPr>
          <p:cNvPr id="7" name="TextBox 6">
            <a:extLst>
              <a:ext uri="{FF2B5EF4-FFF2-40B4-BE49-F238E27FC236}">
                <a16:creationId xmlns:a16="http://schemas.microsoft.com/office/drawing/2014/main" id="{76DD40BD-E888-4E4B-B605-AA10CDE69545}"/>
              </a:ext>
            </a:extLst>
          </p:cNvPr>
          <p:cNvSpPr txBox="1"/>
          <p:nvPr/>
        </p:nvSpPr>
        <p:spPr>
          <a:xfrm>
            <a:off x="2099660" y="1706836"/>
            <a:ext cx="2476319" cy="646331"/>
          </a:xfrm>
          <a:prstGeom prst="rect">
            <a:avLst/>
          </a:prstGeom>
          <a:solidFill>
            <a:srgbClr val="FFFF00"/>
          </a:solidFill>
          <a:ln>
            <a:solidFill>
              <a:schemeClr val="accent1"/>
            </a:solidFill>
          </a:ln>
        </p:spPr>
        <p:txBody>
          <a:bodyPr wrap="none" rtlCol="0">
            <a:spAutoFit/>
          </a:bodyPr>
          <a:lstStyle/>
          <a:p>
            <a:r>
              <a:rPr lang="en-US" sz="1200" dirty="0"/>
              <a:t>IRI Integrates all product functions</a:t>
            </a:r>
          </a:p>
          <a:p>
            <a:pPr marL="171450" indent="-171450">
              <a:buFont typeface="Arial" panose="020B0604020202020204" pitchFamily="34" charset="0"/>
              <a:buChar char="•"/>
            </a:pPr>
            <a:r>
              <a:rPr lang="en-US" sz="1200" dirty="0"/>
              <a:t>Places cash deposits with Banks</a:t>
            </a:r>
          </a:p>
          <a:p>
            <a:pPr marL="171450" indent="-171450">
              <a:buFont typeface="Arial" panose="020B0604020202020204" pitchFamily="34" charset="0"/>
              <a:buChar char="•"/>
            </a:pPr>
            <a:r>
              <a:rPr lang="en-US" sz="1200" dirty="0"/>
              <a:t>Wholesaler to Investment Advisor</a:t>
            </a:r>
          </a:p>
        </p:txBody>
      </p:sp>
      <p:sp>
        <p:nvSpPr>
          <p:cNvPr id="3" name="Pentagon 2">
            <a:extLst>
              <a:ext uri="{FF2B5EF4-FFF2-40B4-BE49-F238E27FC236}">
                <a16:creationId xmlns:a16="http://schemas.microsoft.com/office/drawing/2014/main" id="{083225B6-EF55-C649-425F-3AC0490FC1BF}"/>
              </a:ext>
            </a:extLst>
          </p:cNvPr>
          <p:cNvSpPr/>
          <p:nvPr/>
        </p:nvSpPr>
        <p:spPr>
          <a:xfrm>
            <a:off x="7367626" y="3119672"/>
            <a:ext cx="1242973" cy="124134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Service</a:t>
            </a:r>
          </a:p>
          <a:p>
            <a:pPr algn="ctr"/>
            <a:r>
              <a:rPr lang="en-US" sz="1200" dirty="0"/>
              <a:t>Provider</a:t>
            </a:r>
          </a:p>
        </p:txBody>
      </p:sp>
      <p:pic>
        <p:nvPicPr>
          <p:cNvPr id="6" name="Picture 5">
            <a:extLst>
              <a:ext uri="{FF2B5EF4-FFF2-40B4-BE49-F238E27FC236}">
                <a16:creationId xmlns:a16="http://schemas.microsoft.com/office/drawing/2014/main" id="{126380D5-C1AA-90A5-670E-64538D5A4132}"/>
              </a:ext>
            </a:extLst>
          </p:cNvPr>
          <p:cNvPicPr>
            <a:picLocks noChangeAspect="1"/>
          </p:cNvPicPr>
          <p:nvPr/>
        </p:nvPicPr>
        <p:blipFill>
          <a:blip r:embed="rId3"/>
          <a:stretch>
            <a:fillRect/>
          </a:stretch>
        </p:blipFill>
        <p:spPr>
          <a:xfrm>
            <a:off x="7723242" y="1622120"/>
            <a:ext cx="918630" cy="840926"/>
          </a:xfrm>
          <a:prstGeom prst="rect">
            <a:avLst/>
          </a:prstGeom>
        </p:spPr>
      </p:pic>
      <p:sp>
        <p:nvSpPr>
          <p:cNvPr id="41" name="Down Arrow 54">
            <a:extLst>
              <a:ext uri="{FF2B5EF4-FFF2-40B4-BE49-F238E27FC236}">
                <a16:creationId xmlns:a16="http://schemas.microsoft.com/office/drawing/2014/main" id="{369C1A98-22A7-CBC5-E02C-6A59F504B49D}"/>
              </a:ext>
            </a:extLst>
          </p:cNvPr>
          <p:cNvSpPr/>
          <p:nvPr/>
        </p:nvSpPr>
        <p:spPr>
          <a:xfrm rot="16200000">
            <a:off x="6949585" y="1754275"/>
            <a:ext cx="411615" cy="717804"/>
          </a:xfrm>
          <a:prstGeom prst="downArrow">
            <a:avLst/>
          </a:prstGeom>
          <a:solidFill>
            <a:srgbClr val="FAB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54">
            <a:extLst>
              <a:ext uri="{FF2B5EF4-FFF2-40B4-BE49-F238E27FC236}">
                <a16:creationId xmlns:a16="http://schemas.microsoft.com/office/drawing/2014/main" id="{E9898F98-BDA9-26F3-8FDD-C699F16DAE7D}"/>
              </a:ext>
            </a:extLst>
          </p:cNvPr>
          <p:cNvSpPr/>
          <p:nvPr/>
        </p:nvSpPr>
        <p:spPr>
          <a:xfrm>
            <a:off x="7904201" y="2478781"/>
            <a:ext cx="411615" cy="717804"/>
          </a:xfrm>
          <a:prstGeom prst="downArrow">
            <a:avLst/>
          </a:prstGeom>
          <a:solidFill>
            <a:srgbClr val="FAB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14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7D52AC-3693-BDA2-00AD-11A851AEA942}"/>
              </a:ext>
            </a:extLst>
          </p:cNvPr>
          <p:cNvSpPr>
            <a:spLocks noGrp="1"/>
          </p:cNvSpPr>
          <p:nvPr>
            <p:ph type="sldNum" sz="quarter" idx="12"/>
          </p:nvPr>
        </p:nvSpPr>
        <p:spPr/>
        <p:txBody>
          <a:bodyPr/>
          <a:lstStyle/>
          <a:p>
            <a:fld id="{B1FBCFC3-CE41-411D-BE06-24600CA9D8E1}" type="slidenum">
              <a:rPr lang="en-US" smtClean="0"/>
              <a:t>2</a:t>
            </a:fld>
            <a:endParaRPr lang="en-US"/>
          </a:p>
        </p:txBody>
      </p:sp>
      <p:sp>
        <p:nvSpPr>
          <p:cNvPr id="5" name="Title 1">
            <a:extLst>
              <a:ext uri="{FF2B5EF4-FFF2-40B4-BE49-F238E27FC236}">
                <a16:creationId xmlns:a16="http://schemas.microsoft.com/office/drawing/2014/main" id="{5E7D8AF2-683E-BFBE-588C-176A52724F13}"/>
              </a:ext>
            </a:extLst>
          </p:cNvPr>
          <p:cNvSpPr txBox="1">
            <a:spLocks/>
          </p:cNvSpPr>
          <p:nvPr/>
        </p:nvSpPr>
        <p:spPr>
          <a:xfrm>
            <a:off x="435066" y="266209"/>
            <a:ext cx="11077312" cy="609266"/>
          </a:xfrm>
          <a:prstGeom prst="rect">
            <a:avLst/>
          </a:prstGeom>
          <a:noFill/>
          <a:ln w="28575">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B0F0"/>
                </a:solidFill>
                <a:latin typeface="PT Sans"/>
                <a:cs typeface="PT Sans"/>
              </a:rPr>
              <a:t>SafeHaven: The best Capital Preservation Investment Option for Plan Participants</a:t>
            </a:r>
            <a:endParaRPr lang="en-US" sz="2200" b="1" dirty="0">
              <a:solidFill>
                <a:srgbClr val="00B0F0"/>
              </a:solidFill>
              <a:latin typeface="PT Sans"/>
              <a:cs typeface="PT Sans"/>
            </a:endParaRPr>
          </a:p>
        </p:txBody>
      </p:sp>
      <p:sp>
        <p:nvSpPr>
          <p:cNvPr id="6" name="TextBox 5">
            <a:extLst>
              <a:ext uri="{FF2B5EF4-FFF2-40B4-BE49-F238E27FC236}">
                <a16:creationId xmlns:a16="http://schemas.microsoft.com/office/drawing/2014/main" id="{3F541924-FF3F-4E0E-A49E-66010EA1038A}"/>
              </a:ext>
            </a:extLst>
          </p:cNvPr>
          <p:cNvSpPr txBox="1"/>
          <p:nvPr/>
        </p:nvSpPr>
        <p:spPr>
          <a:xfrm>
            <a:off x="1227383" y="1301026"/>
            <a:ext cx="10402015" cy="5416868"/>
          </a:xfrm>
          <a:prstGeom prst="rect">
            <a:avLst/>
          </a:prstGeom>
          <a:noFill/>
        </p:spPr>
        <p:txBody>
          <a:bodyPr wrap="none" rtlCol="0">
            <a:spAutoFit/>
          </a:bodyPr>
          <a:lstStyle/>
          <a:p>
            <a:r>
              <a:rPr lang="en-US" sz="2000" b="1" dirty="0"/>
              <a:t>Overview</a:t>
            </a:r>
          </a:p>
          <a:p>
            <a:endParaRPr lang="en-US" sz="2000" b="1" dirty="0"/>
          </a:p>
          <a:p>
            <a:pPr marL="285750" indent="-285750">
              <a:buFont typeface="Arial" panose="020B0604020202020204" pitchFamily="34" charset="0"/>
              <a:buChar char="•"/>
            </a:pPr>
            <a:r>
              <a:rPr lang="en-US" b="1" dirty="0"/>
              <a:t>The SafeHaven FDIC Insured CIT Funds for Retirement Plans is set to launch late fall of 2024</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SafeHaven is the only FDIC Insured Capital Preservation Product for Retirement Plans in the </a:t>
            </a:r>
          </a:p>
          <a:p>
            <a:r>
              <a:rPr lang="en-US" b="1" dirty="0"/>
              <a:t>      popular , easy to trade and access CIT form.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SafeHaven expressly designed to compete with Stable Value offerings that comprise an estimated $300</a:t>
            </a:r>
          </a:p>
          <a:p>
            <a:r>
              <a:rPr lang="en-US" b="1" dirty="0"/>
              <a:t>      billion of participant 401k balances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Stable Value Funds are weak and getting weaker. SafeHaven will outperform on rate by 250 basis points,</a:t>
            </a:r>
          </a:p>
          <a:p>
            <a:r>
              <a:rPr lang="en-US" b="1" dirty="0"/>
              <a:t>      but only SafeHaven is truly safe. SV Funds have failed , but no FDIC Depositor has ever lost a penny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Plan participants have the same goals as other brokerage customers: </a:t>
            </a:r>
            <a:r>
              <a:rPr lang="en-US" b="1" i="1" dirty="0">
                <a:solidFill>
                  <a:srgbClr val="FF0000"/>
                </a:solidFill>
              </a:rPr>
              <a:t>Safety First</a:t>
            </a:r>
            <a:r>
              <a:rPr lang="en-US" b="1" dirty="0"/>
              <a:t>. As participants</a:t>
            </a:r>
          </a:p>
          <a:p>
            <a:r>
              <a:rPr lang="en-US" b="1" dirty="0"/>
              <a:t>      age their asset allocation becomes remarkably more conservative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788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822"/>
            <a:ext cx="12192000" cy="1143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 name="Title 1"/>
          <p:cNvSpPr>
            <a:spLocks noGrp="1"/>
          </p:cNvSpPr>
          <p:nvPr>
            <p:ph type="title"/>
          </p:nvPr>
        </p:nvSpPr>
        <p:spPr>
          <a:xfrm>
            <a:off x="435066" y="266209"/>
            <a:ext cx="10729201" cy="609266"/>
          </a:xfrm>
          <a:noFill/>
          <a:ln w="28575">
            <a:noFill/>
          </a:ln>
        </p:spPr>
        <p:txBody>
          <a:bodyPr>
            <a:normAutofit/>
          </a:bodyPr>
          <a:lstStyle/>
          <a:p>
            <a:r>
              <a:rPr lang="en-US" sz="2400" b="1" dirty="0">
                <a:solidFill>
                  <a:srgbClr val="00B0F0"/>
                </a:solidFill>
                <a:latin typeface="PT Sans"/>
                <a:cs typeface="PT Sans"/>
              </a:rPr>
              <a:t>More about SafeHaven Product Features</a:t>
            </a:r>
            <a:endParaRPr lang="en-US" sz="2200" b="1" dirty="0">
              <a:solidFill>
                <a:srgbClr val="00B0F0"/>
              </a:solidFill>
              <a:latin typeface="PT Sans"/>
              <a:cs typeface="PT Sans"/>
            </a:endParaRPr>
          </a:p>
        </p:txBody>
      </p:sp>
      <p:sp>
        <p:nvSpPr>
          <p:cNvPr id="3" name="Content Placeholder 2"/>
          <p:cNvSpPr>
            <a:spLocks noGrp="1"/>
          </p:cNvSpPr>
          <p:nvPr>
            <p:ph idx="1"/>
          </p:nvPr>
        </p:nvSpPr>
        <p:spPr>
          <a:xfrm>
            <a:off x="0" y="1027045"/>
            <a:ext cx="5799667" cy="7279730"/>
          </a:xfrm>
          <a:noFill/>
        </p:spPr>
        <p:txBody>
          <a:bodyPr>
            <a:noAutofit/>
          </a:bodyPr>
          <a:lstStyle/>
          <a:p>
            <a:pPr marL="0" indent="0">
              <a:lnSpc>
                <a:spcPts val="2100"/>
              </a:lnSpc>
              <a:spcBef>
                <a:spcPts val="0"/>
              </a:spcBef>
              <a:buClr>
                <a:srgbClr val="7CCFBD"/>
              </a:buClr>
              <a:buNone/>
            </a:pPr>
            <a:endParaRPr lang="en-US" sz="1600" dirty="0">
              <a:latin typeface="PT Sans"/>
              <a:cs typeface="PT Sans"/>
            </a:endParaRPr>
          </a:p>
          <a:p>
            <a:pPr marL="457200" lvl="1" indent="0">
              <a:lnSpc>
                <a:spcPts val="2100"/>
              </a:lnSpc>
              <a:spcBef>
                <a:spcPts val="0"/>
              </a:spcBef>
              <a:buClr>
                <a:srgbClr val="7CCFBD"/>
              </a:buClr>
              <a:buNone/>
            </a:pPr>
            <a:r>
              <a:rPr lang="en-US" sz="1600" b="1" dirty="0">
                <a:latin typeface="PT Sans"/>
                <a:cs typeface="PT Sans"/>
              </a:rPr>
              <a:t>Summary of Product Features</a:t>
            </a:r>
          </a:p>
          <a:p>
            <a:pPr lvl="1">
              <a:lnSpc>
                <a:spcPts val="2100"/>
              </a:lnSpc>
              <a:spcBef>
                <a:spcPts val="0"/>
              </a:spcBef>
              <a:buClr>
                <a:srgbClr val="7CCFBD"/>
              </a:buClr>
            </a:pPr>
            <a:endParaRPr lang="en-US" sz="1600" dirty="0">
              <a:latin typeface="PT Sans"/>
              <a:cs typeface="PT Sans"/>
            </a:endParaRPr>
          </a:p>
          <a:p>
            <a:pPr lvl="1">
              <a:lnSpc>
                <a:spcPts val="2100"/>
              </a:lnSpc>
              <a:spcBef>
                <a:spcPts val="0"/>
              </a:spcBef>
              <a:buClr>
                <a:srgbClr val="7CCFBD"/>
              </a:buClr>
            </a:pPr>
            <a:r>
              <a:rPr lang="en-US" sz="1400" dirty="0">
                <a:latin typeface="PT Sans"/>
                <a:cs typeface="PT Sans"/>
              </a:rPr>
              <a:t>SafeHaven invests participant cash balances in deposits of FDIC Insured Banks. </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 SafeHaven is FDIC Insured up to 1.5 million </a:t>
            </a:r>
            <a:r>
              <a:rPr lang="en-US" sz="1400" b="1" i="1" dirty="0">
                <a:latin typeface="PT Sans"/>
                <a:cs typeface="PT Sans"/>
              </a:rPr>
              <a:t>per  plan participant. </a:t>
            </a:r>
            <a:r>
              <a:rPr lang="en-US" sz="1400" dirty="0">
                <a:latin typeface="PT Sans"/>
                <a:cs typeface="PT Sans"/>
              </a:rPr>
              <a:t>ERISA allows FDIC Insurance pass thru</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 SafeHaven is currently competitive with the highest yielding Stable Value Funds and outperforms many.</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 Back Tested performance equivalent or superior for </a:t>
            </a:r>
            <a:r>
              <a:rPr lang="en-US" sz="1400">
                <a:latin typeface="PT Sans"/>
                <a:cs typeface="PT Sans"/>
              </a:rPr>
              <a:t>1,3 , and </a:t>
            </a:r>
            <a:r>
              <a:rPr lang="en-US" sz="1400" dirty="0">
                <a:latin typeface="PT Sans"/>
                <a:cs typeface="PT Sans"/>
              </a:rPr>
              <a:t>5 year periods including negative sloped yield curve cycles for both SV and MM funds</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Daily liquidity, Benefit responsive, short outs</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SafeHaven is available both as a Common Investment Trust with various “classes”, and as a Bank Trust thru a major Trust </a:t>
            </a:r>
          </a:p>
          <a:p>
            <a:pPr lvl="1">
              <a:lnSpc>
                <a:spcPts val="2100"/>
              </a:lnSpc>
              <a:spcBef>
                <a:spcPts val="0"/>
              </a:spcBef>
              <a:buClr>
                <a:srgbClr val="7CCFBD"/>
              </a:buClr>
            </a:pPr>
            <a:endParaRPr lang="en-US" sz="1600" dirty="0">
              <a:latin typeface="PT Sans"/>
              <a:cs typeface="PT Sans"/>
            </a:endParaRPr>
          </a:p>
          <a:p>
            <a:pPr lvl="1">
              <a:lnSpc>
                <a:spcPts val="2100"/>
              </a:lnSpc>
              <a:spcBef>
                <a:spcPts val="0"/>
              </a:spcBef>
              <a:buClr>
                <a:srgbClr val="7CCFBD"/>
              </a:buClr>
            </a:pPr>
            <a:endParaRPr lang="en-US" sz="1600" b="1" dirty="0">
              <a:latin typeface="PT Sans"/>
              <a:cs typeface="PT Sans"/>
            </a:endParaRPr>
          </a:p>
        </p:txBody>
      </p:sp>
      <p:sp>
        <p:nvSpPr>
          <p:cNvPr id="6" name="TextBox 5"/>
          <p:cNvSpPr txBox="1"/>
          <p:nvPr/>
        </p:nvSpPr>
        <p:spPr>
          <a:xfrm>
            <a:off x="6570133" y="4140206"/>
            <a:ext cx="4309534" cy="369332"/>
          </a:xfrm>
          <a:prstGeom prst="rect">
            <a:avLst/>
          </a:prstGeom>
          <a:solidFill>
            <a:srgbClr val="FFFFFF"/>
          </a:solidFill>
        </p:spPr>
        <p:txBody>
          <a:bodyPr wrap="square" rtlCol="0">
            <a:spAutoFit/>
          </a:bodyPr>
          <a:lstStyle/>
          <a:p>
            <a:endParaRPr lang="en-US" i="1" dirty="0">
              <a:solidFill>
                <a:schemeClr val="bg2">
                  <a:lumMod val="25000"/>
                </a:schemeClr>
              </a:solidFill>
              <a:latin typeface="PT Sans"/>
              <a:cs typeface="PT Sans"/>
            </a:endParaRPr>
          </a:p>
        </p:txBody>
      </p:sp>
      <p:sp>
        <p:nvSpPr>
          <p:cNvPr id="10" name="Content Placeholder 2"/>
          <p:cNvSpPr txBox="1">
            <a:spLocks/>
          </p:cNvSpPr>
          <p:nvPr/>
        </p:nvSpPr>
        <p:spPr>
          <a:xfrm>
            <a:off x="5989251" y="1277800"/>
            <a:ext cx="5875185" cy="2937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ts val="2100"/>
              </a:lnSpc>
              <a:spcBef>
                <a:spcPts val="0"/>
              </a:spcBef>
              <a:buClr>
                <a:srgbClr val="7CCFBD"/>
              </a:buClr>
              <a:buNone/>
            </a:pPr>
            <a:r>
              <a:rPr lang="en-US" sz="1600" b="1" dirty="0">
                <a:latin typeface="PT Sans"/>
                <a:cs typeface="PT Sans"/>
              </a:rPr>
              <a:t>Product Differentiation </a:t>
            </a:r>
          </a:p>
          <a:p>
            <a:pPr lvl="1">
              <a:lnSpc>
                <a:spcPts val="2100"/>
              </a:lnSpc>
              <a:spcBef>
                <a:spcPts val="0"/>
              </a:spcBef>
              <a:buClr>
                <a:srgbClr val="7CCFBD"/>
              </a:buClr>
            </a:pPr>
            <a:endParaRPr lang="en-US" sz="1600" b="1" i="1" dirty="0">
              <a:latin typeface="PT Sans"/>
              <a:cs typeface="PT Sans"/>
            </a:endParaRPr>
          </a:p>
          <a:p>
            <a:pPr lvl="1">
              <a:lnSpc>
                <a:spcPts val="2100"/>
              </a:lnSpc>
              <a:spcBef>
                <a:spcPts val="0"/>
              </a:spcBef>
              <a:buClr>
                <a:srgbClr val="7CCFBD"/>
              </a:buClr>
            </a:pPr>
            <a:r>
              <a:rPr lang="en-US" sz="1400" dirty="0">
                <a:latin typeface="PT Sans"/>
                <a:cs typeface="PT Sans"/>
              </a:rPr>
              <a:t>First Mover Advantage: Providing an FDIC Insured Cash alternative makes the Investment Advisor 401k product stand out . Few firms offering</a:t>
            </a:r>
          </a:p>
          <a:p>
            <a:pPr lvl="1">
              <a:lnSpc>
                <a:spcPts val="2100"/>
              </a:lnSpc>
              <a:spcBef>
                <a:spcPts val="0"/>
              </a:spcBef>
              <a:buClr>
                <a:srgbClr val="7CCFBD"/>
              </a:buClr>
            </a:pPr>
            <a:endParaRPr lang="en-US" sz="1400" dirty="0">
              <a:highlight>
                <a:srgbClr val="FFFF00"/>
              </a:highlight>
              <a:latin typeface="PT Sans"/>
              <a:cs typeface="PT Sans"/>
            </a:endParaRPr>
          </a:p>
          <a:p>
            <a:pPr lvl="1">
              <a:lnSpc>
                <a:spcPts val="2100"/>
              </a:lnSpc>
              <a:spcBef>
                <a:spcPts val="0"/>
              </a:spcBef>
              <a:buClr>
                <a:srgbClr val="7CCFBD"/>
              </a:buClr>
            </a:pPr>
            <a:r>
              <a:rPr lang="en-US" sz="1400" dirty="0">
                <a:latin typeface="PT Sans"/>
                <a:cs typeface="PT Sans"/>
              </a:rPr>
              <a:t>By adopting SafeHaven , an early adopting Investment Advisor will insulate participants from potential limitations of Stable Value Fund availability if there is a sudden major move back into cash from equities</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Money Market Funds will be unable to keep up with SafeHaven  if interest rates rise and the yield curve provides a benefit for extended duration</a:t>
            </a:r>
          </a:p>
        </p:txBody>
      </p:sp>
      <p:sp>
        <p:nvSpPr>
          <p:cNvPr id="4" name="TextBox 3">
            <a:extLst>
              <a:ext uri="{FF2B5EF4-FFF2-40B4-BE49-F238E27FC236}">
                <a16:creationId xmlns:a16="http://schemas.microsoft.com/office/drawing/2014/main" id="{2B12D3E3-EC38-4B8E-9842-652974802F1E}"/>
              </a:ext>
            </a:extLst>
          </p:cNvPr>
          <p:cNvSpPr txBox="1"/>
          <p:nvPr/>
        </p:nvSpPr>
        <p:spPr>
          <a:xfrm>
            <a:off x="6116759" y="5442893"/>
            <a:ext cx="4242123" cy="738664"/>
          </a:xfrm>
          <a:prstGeom prst="rect">
            <a:avLst/>
          </a:prstGeom>
          <a:solidFill>
            <a:srgbClr val="6ECDD2"/>
          </a:solidFill>
        </p:spPr>
        <p:txBody>
          <a:bodyPr wrap="none" rtlCol="0">
            <a:spAutoFit/>
          </a:bodyPr>
          <a:lstStyle/>
          <a:p>
            <a:r>
              <a:rPr lang="en-US" sz="1400" b="1" dirty="0">
                <a:solidFill>
                  <a:schemeClr val="bg1"/>
                </a:solidFill>
              </a:rPr>
              <a:t>An Investment Advisor has an opportunity to further </a:t>
            </a:r>
          </a:p>
          <a:p>
            <a:r>
              <a:rPr lang="en-US" sz="1400" b="1" dirty="0">
                <a:solidFill>
                  <a:schemeClr val="bg1"/>
                </a:solidFill>
              </a:rPr>
              <a:t>differentiate from competitors by adopting innovative </a:t>
            </a:r>
          </a:p>
          <a:p>
            <a:r>
              <a:rPr lang="en-US" sz="1400" b="1" dirty="0">
                <a:solidFill>
                  <a:schemeClr val="bg1"/>
                </a:solidFill>
              </a:rPr>
              <a:t>best in class product</a:t>
            </a:r>
          </a:p>
        </p:txBody>
      </p:sp>
      <p:sp>
        <p:nvSpPr>
          <p:cNvPr id="5" name="Slide Number Placeholder 4">
            <a:extLst>
              <a:ext uri="{FF2B5EF4-FFF2-40B4-BE49-F238E27FC236}">
                <a16:creationId xmlns:a16="http://schemas.microsoft.com/office/drawing/2014/main" id="{28FB46FB-A0E3-458D-A192-A724B2A321CD}"/>
              </a:ext>
            </a:extLst>
          </p:cNvPr>
          <p:cNvSpPr>
            <a:spLocks noGrp="1"/>
          </p:cNvSpPr>
          <p:nvPr>
            <p:ph type="sldNum" sz="quarter" idx="12"/>
          </p:nvPr>
        </p:nvSpPr>
        <p:spPr/>
        <p:txBody>
          <a:bodyPr/>
          <a:lstStyle/>
          <a:p>
            <a:fld id="{B1FBCFC3-CE41-411D-BE06-24600CA9D8E1}" type="slidenum">
              <a:rPr lang="en-US" smtClean="0"/>
              <a:t>3</a:t>
            </a:fld>
            <a:endParaRPr lang="en-US" dirty="0"/>
          </a:p>
        </p:txBody>
      </p:sp>
      <p:pic>
        <p:nvPicPr>
          <p:cNvPr id="12" name="Graphic 11" descr="Lighthouse scene">
            <a:extLst>
              <a:ext uri="{FF2B5EF4-FFF2-40B4-BE49-F238E27FC236}">
                <a16:creationId xmlns:a16="http://schemas.microsoft.com/office/drawing/2014/main" id="{44D3D60F-E5E7-4735-9F4D-749E69D424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75974" y="5580200"/>
            <a:ext cx="736643" cy="683468"/>
          </a:xfrm>
          <a:prstGeom prst="rect">
            <a:avLst/>
          </a:prstGeom>
        </p:spPr>
      </p:pic>
    </p:spTree>
    <p:extLst>
      <p:ext uri="{BB962C8B-B14F-4D97-AF65-F5344CB8AC3E}">
        <p14:creationId xmlns:p14="http://schemas.microsoft.com/office/powerpoint/2010/main" val="172412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822"/>
            <a:ext cx="12192000" cy="1143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5066" y="266209"/>
            <a:ext cx="10729201" cy="609266"/>
          </a:xfrm>
          <a:noFill/>
          <a:ln w="28575">
            <a:noFill/>
          </a:ln>
        </p:spPr>
        <p:txBody>
          <a:bodyPr>
            <a:normAutofit/>
          </a:bodyPr>
          <a:lstStyle/>
          <a:p>
            <a:r>
              <a:rPr lang="en-US" sz="2400" b="1" dirty="0">
                <a:solidFill>
                  <a:srgbClr val="00B0F0"/>
                </a:solidFill>
                <a:latin typeface="PT Sans"/>
                <a:cs typeface="PT Sans"/>
              </a:rPr>
              <a:t>Perspective: </a:t>
            </a:r>
            <a:r>
              <a:rPr lang="en-US" sz="2200" b="1" dirty="0">
                <a:solidFill>
                  <a:srgbClr val="00B0F0"/>
                </a:solidFill>
                <a:latin typeface="PT Sans"/>
                <a:cs typeface="PT Sans"/>
              </a:rPr>
              <a:t>There is nothing like FDIC Insurance</a:t>
            </a:r>
          </a:p>
        </p:txBody>
      </p:sp>
      <p:sp>
        <p:nvSpPr>
          <p:cNvPr id="3" name="Content Placeholder 2"/>
          <p:cNvSpPr>
            <a:spLocks noGrp="1"/>
          </p:cNvSpPr>
          <p:nvPr>
            <p:ph idx="1"/>
          </p:nvPr>
        </p:nvSpPr>
        <p:spPr>
          <a:xfrm>
            <a:off x="0" y="752168"/>
            <a:ext cx="5799667" cy="7554607"/>
          </a:xfrm>
          <a:noFill/>
        </p:spPr>
        <p:txBody>
          <a:bodyPr>
            <a:noAutofit/>
          </a:bodyPr>
          <a:lstStyle/>
          <a:p>
            <a:pPr marL="0" indent="0">
              <a:lnSpc>
                <a:spcPts val="2100"/>
              </a:lnSpc>
              <a:spcBef>
                <a:spcPts val="0"/>
              </a:spcBef>
              <a:buClr>
                <a:srgbClr val="7CCFBD"/>
              </a:buClr>
              <a:buNone/>
            </a:pPr>
            <a:endParaRPr lang="en-US" sz="1600" dirty="0">
              <a:latin typeface="PT Sans"/>
              <a:cs typeface="PT Sans"/>
            </a:endParaRPr>
          </a:p>
          <a:p>
            <a:pPr marL="457200" lvl="1" indent="0">
              <a:lnSpc>
                <a:spcPts val="2100"/>
              </a:lnSpc>
              <a:spcBef>
                <a:spcPts val="0"/>
              </a:spcBef>
              <a:buClr>
                <a:srgbClr val="7CCFBD"/>
              </a:buClr>
              <a:buNone/>
            </a:pPr>
            <a:r>
              <a:rPr lang="en-US" sz="1600" b="1" dirty="0">
                <a:latin typeface="PT Sans"/>
                <a:cs typeface="PT Sans"/>
              </a:rPr>
              <a:t>Context: SafeHaven FDIC Deposit Market</a:t>
            </a:r>
          </a:p>
          <a:p>
            <a:pPr lvl="1">
              <a:lnSpc>
                <a:spcPts val="2100"/>
              </a:lnSpc>
              <a:spcBef>
                <a:spcPts val="0"/>
              </a:spcBef>
              <a:buClr>
                <a:srgbClr val="7CCFBD"/>
              </a:buClr>
            </a:pPr>
            <a:endParaRPr lang="en-US" sz="1600" dirty="0">
              <a:latin typeface="PT Sans"/>
              <a:cs typeface="PT Sans"/>
            </a:endParaRPr>
          </a:p>
          <a:p>
            <a:pPr lvl="1">
              <a:lnSpc>
                <a:spcPts val="2100"/>
              </a:lnSpc>
              <a:spcBef>
                <a:spcPts val="0"/>
              </a:spcBef>
              <a:buClr>
                <a:srgbClr val="7CCFBD"/>
              </a:buClr>
            </a:pPr>
            <a:r>
              <a:rPr lang="en-US" sz="1400" dirty="0">
                <a:latin typeface="PT Sans"/>
                <a:cs typeface="PT Sans"/>
              </a:rPr>
              <a:t>SafeHaven is a close cousin of FDIC Insured Brokerage Cash products where hundreds of banks have taken an estimated $1 trillion in deposits. SafeHaven is simply reformulated to comply with ERISA and operate on retirement platforms</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marL="457200" lvl="1" indent="0">
              <a:lnSpc>
                <a:spcPts val="2100"/>
              </a:lnSpc>
              <a:spcBef>
                <a:spcPts val="0"/>
              </a:spcBef>
              <a:buClr>
                <a:srgbClr val="7CCFBD"/>
              </a:buClr>
              <a:buNone/>
            </a:pPr>
            <a:endParaRPr lang="en-US" sz="1400" dirty="0">
              <a:latin typeface="PT Sans"/>
              <a:cs typeface="PT Sans"/>
            </a:endParaRPr>
          </a:p>
          <a:p>
            <a:pPr marL="457200" lvl="1" indent="0">
              <a:lnSpc>
                <a:spcPts val="2100"/>
              </a:lnSpc>
              <a:spcBef>
                <a:spcPts val="0"/>
              </a:spcBef>
              <a:buClr>
                <a:srgbClr val="7CCFBD"/>
              </a:buClr>
              <a:buNone/>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b="1" i="1" dirty="0">
                <a:latin typeface="PT Sans"/>
                <a:cs typeface="PT Sans"/>
              </a:rPr>
              <a:t>The SafeHaven team and associates have placed more than 80 billion of similar product and manage 50 plus billion today</a:t>
            </a:r>
          </a:p>
          <a:p>
            <a:pPr lvl="1">
              <a:lnSpc>
                <a:spcPts val="2100"/>
              </a:lnSpc>
              <a:spcBef>
                <a:spcPts val="0"/>
              </a:spcBef>
              <a:buClr>
                <a:srgbClr val="7CCFBD"/>
              </a:buClr>
            </a:pPr>
            <a:endParaRPr lang="en-US" sz="1600" dirty="0">
              <a:latin typeface="PT Sans"/>
              <a:cs typeface="PT Sans"/>
            </a:endParaRPr>
          </a:p>
          <a:p>
            <a:pPr lvl="1">
              <a:lnSpc>
                <a:spcPts val="2100"/>
              </a:lnSpc>
              <a:spcBef>
                <a:spcPts val="0"/>
              </a:spcBef>
              <a:buClr>
                <a:srgbClr val="7CCFBD"/>
              </a:buClr>
            </a:pPr>
            <a:endParaRPr lang="en-US" sz="1600" b="1" dirty="0">
              <a:latin typeface="PT Sans"/>
              <a:cs typeface="PT Sans"/>
            </a:endParaRPr>
          </a:p>
        </p:txBody>
      </p:sp>
      <p:sp>
        <p:nvSpPr>
          <p:cNvPr id="6" name="TextBox 5"/>
          <p:cNvSpPr txBox="1"/>
          <p:nvPr/>
        </p:nvSpPr>
        <p:spPr>
          <a:xfrm>
            <a:off x="6570133" y="4140206"/>
            <a:ext cx="4309534" cy="369332"/>
          </a:xfrm>
          <a:prstGeom prst="rect">
            <a:avLst/>
          </a:prstGeom>
          <a:solidFill>
            <a:srgbClr val="FFFFFF"/>
          </a:solidFill>
        </p:spPr>
        <p:txBody>
          <a:bodyPr wrap="square" rtlCol="0">
            <a:spAutoFit/>
          </a:bodyPr>
          <a:lstStyle/>
          <a:p>
            <a:endParaRPr lang="en-US" i="1" dirty="0">
              <a:solidFill>
                <a:schemeClr val="bg2">
                  <a:lumMod val="25000"/>
                </a:schemeClr>
              </a:solidFill>
              <a:latin typeface="PT Sans"/>
              <a:cs typeface="PT Sans"/>
            </a:endParaRPr>
          </a:p>
        </p:txBody>
      </p:sp>
      <p:sp>
        <p:nvSpPr>
          <p:cNvPr id="10" name="Content Placeholder 2"/>
          <p:cNvSpPr txBox="1">
            <a:spLocks/>
          </p:cNvSpPr>
          <p:nvPr/>
        </p:nvSpPr>
        <p:spPr>
          <a:xfrm>
            <a:off x="5733555" y="1126960"/>
            <a:ext cx="5875185" cy="2937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ts val="2100"/>
              </a:lnSpc>
              <a:spcBef>
                <a:spcPts val="0"/>
              </a:spcBef>
              <a:buClr>
                <a:srgbClr val="7CCFBD"/>
              </a:buClr>
              <a:buNone/>
            </a:pPr>
            <a:r>
              <a:rPr lang="en-US" sz="1600" b="1" dirty="0">
                <a:latin typeface="PT Sans"/>
                <a:cs typeface="PT Sans"/>
              </a:rPr>
              <a:t>Brokerage Cash Balances are back to all time high of 10%</a:t>
            </a:r>
            <a:endParaRPr lang="en-US" sz="1200" b="1" dirty="0">
              <a:latin typeface="PT Sans"/>
              <a:cs typeface="PT Sans"/>
            </a:endParaRPr>
          </a:p>
          <a:p>
            <a:pPr lvl="1">
              <a:lnSpc>
                <a:spcPts val="2100"/>
              </a:lnSpc>
              <a:spcBef>
                <a:spcPts val="0"/>
              </a:spcBef>
              <a:buClr>
                <a:srgbClr val="7CCFBD"/>
              </a:buClr>
            </a:pPr>
            <a:endParaRPr lang="en-US" sz="1600" b="1" i="1" dirty="0">
              <a:latin typeface="PT Sans"/>
              <a:cs typeface="PT Sans"/>
            </a:endParaRPr>
          </a:p>
          <a:p>
            <a:pPr lvl="1">
              <a:lnSpc>
                <a:spcPts val="2100"/>
              </a:lnSpc>
              <a:spcBef>
                <a:spcPts val="0"/>
              </a:spcBef>
              <a:buClr>
                <a:srgbClr val="7CCFBD"/>
              </a:buClr>
            </a:pPr>
            <a:r>
              <a:rPr lang="en-US" sz="1400" dirty="0">
                <a:latin typeface="PT Sans"/>
                <a:cs typeface="PT Sans"/>
              </a:rPr>
              <a:t>Brokerage cash balances increased 60% amidst market corrections during the financial crisis to 10% from avg of 6%</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marL="457200" lvl="1" indent="0">
              <a:lnSpc>
                <a:spcPts val="2100"/>
              </a:lnSpc>
              <a:spcBef>
                <a:spcPts val="0"/>
              </a:spcBef>
              <a:buClr>
                <a:srgbClr val="7CCFBD"/>
              </a:buClr>
              <a:buNone/>
            </a:pPr>
            <a:endParaRPr lang="en-US" sz="1400" dirty="0">
              <a:latin typeface="PT Sans"/>
              <a:cs typeface="PT Sans"/>
            </a:endParaRPr>
          </a:p>
          <a:p>
            <a:pPr lvl="1">
              <a:lnSpc>
                <a:spcPts val="2100"/>
              </a:lnSpc>
              <a:spcBef>
                <a:spcPts val="0"/>
              </a:spcBef>
              <a:buClr>
                <a:srgbClr val="7CCFBD"/>
              </a:buClr>
            </a:pPr>
            <a:endParaRPr lang="en-US" sz="1400" dirty="0">
              <a:highlight>
                <a:srgbClr val="FFFF00"/>
              </a:highlight>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During the last major market move several SV funds went under , wrap capacity shrunk when it needed to expand, leaving participants and their Advisors  hi and dry</a:t>
            </a:r>
          </a:p>
        </p:txBody>
      </p:sp>
      <p:pic>
        <p:nvPicPr>
          <p:cNvPr id="11" name="Picture 10" descr="iri-avata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296" y="291631"/>
            <a:ext cx="564444" cy="564444"/>
          </a:xfrm>
          <a:prstGeom prst="rect">
            <a:avLst/>
          </a:prstGeom>
        </p:spPr>
      </p:pic>
      <p:sp>
        <p:nvSpPr>
          <p:cNvPr id="5" name="Slide Number Placeholder 4">
            <a:extLst>
              <a:ext uri="{FF2B5EF4-FFF2-40B4-BE49-F238E27FC236}">
                <a16:creationId xmlns:a16="http://schemas.microsoft.com/office/drawing/2014/main" id="{28FB46FB-A0E3-458D-A192-A724B2A321CD}"/>
              </a:ext>
            </a:extLst>
          </p:cNvPr>
          <p:cNvSpPr>
            <a:spLocks noGrp="1"/>
          </p:cNvSpPr>
          <p:nvPr>
            <p:ph type="sldNum" sz="quarter" idx="12"/>
          </p:nvPr>
        </p:nvSpPr>
        <p:spPr/>
        <p:txBody>
          <a:bodyPr/>
          <a:lstStyle/>
          <a:p>
            <a:fld id="{B1FBCFC3-CE41-411D-BE06-24600CA9D8E1}" type="slidenum">
              <a:rPr lang="en-US" smtClean="0"/>
              <a:t>4</a:t>
            </a:fld>
            <a:endParaRPr lang="en-US" dirty="0"/>
          </a:p>
        </p:txBody>
      </p:sp>
      <p:pic>
        <p:nvPicPr>
          <p:cNvPr id="12" name="Graphic 11" descr="Lighthouse scene">
            <a:extLst>
              <a:ext uri="{FF2B5EF4-FFF2-40B4-BE49-F238E27FC236}">
                <a16:creationId xmlns:a16="http://schemas.microsoft.com/office/drawing/2014/main" id="{44D3D60F-E5E7-4735-9F4D-749E69D42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5974" y="5580200"/>
            <a:ext cx="736643" cy="683468"/>
          </a:xfrm>
          <a:prstGeom prst="rect">
            <a:avLst/>
          </a:prstGeom>
        </p:spPr>
      </p:pic>
      <p:pic>
        <p:nvPicPr>
          <p:cNvPr id="7" name="Picture 6">
            <a:extLst>
              <a:ext uri="{FF2B5EF4-FFF2-40B4-BE49-F238E27FC236}">
                <a16:creationId xmlns:a16="http://schemas.microsoft.com/office/drawing/2014/main" id="{933EB1BB-3998-4C2F-A3B5-98C00BA21228}"/>
              </a:ext>
            </a:extLst>
          </p:cNvPr>
          <p:cNvPicPr>
            <a:picLocks noChangeAspect="1"/>
          </p:cNvPicPr>
          <p:nvPr/>
        </p:nvPicPr>
        <p:blipFill>
          <a:blip r:embed="rId5"/>
          <a:stretch>
            <a:fillRect/>
          </a:stretch>
        </p:blipFill>
        <p:spPr>
          <a:xfrm>
            <a:off x="600260" y="2904883"/>
            <a:ext cx="4793673" cy="2592601"/>
          </a:xfrm>
          <a:prstGeom prst="rect">
            <a:avLst/>
          </a:prstGeom>
        </p:spPr>
      </p:pic>
      <p:sp>
        <p:nvSpPr>
          <p:cNvPr id="4" name="TextBox 3">
            <a:extLst>
              <a:ext uri="{FF2B5EF4-FFF2-40B4-BE49-F238E27FC236}">
                <a16:creationId xmlns:a16="http://schemas.microsoft.com/office/drawing/2014/main" id="{2B12D3E3-EC38-4B8E-9842-652974802F1E}"/>
              </a:ext>
            </a:extLst>
          </p:cNvPr>
          <p:cNvSpPr txBox="1"/>
          <p:nvPr/>
        </p:nvSpPr>
        <p:spPr>
          <a:xfrm>
            <a:off x="728196" y="4412994"/>
            <a:ext cx="2048959" cy="507831"/>
          </a:xfrm>
          <a:prstGeom prst="rect">
            <a:avLst/>
          </a:prstGeom>
          <a:solidFill>
            <a:srgbClr val="FFFF00"/>
          </a:solidFill>
          <a:ln>
            <a:solidFill>
              <a:schemeClr val="tx1"/>
            </a:solidFill>
          </a:ln>
        </p:spPr>
        <p:txBody>
          <a:bodyPr wrap="none" rtlCol="0">
            <a:spAutoFit/>
          </a:bodyPr>
          <a:lstStyle/>
          <a:p>
            <a:r>
              <a:rPr lang="en-US" sz="900" b="1" dirty="0"/>
              <a:t>Despite the financial crisis and some</a:t>
            </a:r>
          </a:p>
          <a:p>
            <a:r>
              <a:rPr lang="en-US" sz="900" b="1" dirty="0"/>
              <a:t>Banks failing, bank use of wholesale</a:t>
            </a:r>
          </a:p>
          <a:p>
            <a:r>
              <a:rPr lang="en-US" sz="900" b="1" dirty="0"/>
              <a:t>deposits grew. Capacity was preserved</a:t>
            </a:r>
          </a:p>
        </p:txBody>
      </p:sp>
      <p:pic>
        <p:nvPicPr>
          <p:cNvPr id="9" name="Picture 8">
            <a:extLst>
              <a:ext uri="{FF2B5EF4-FFF2-40B4-BE49-F238E27FC236}">
                <a16:creationId xmlns:a16="http://schemas.microsoft.com/office/drawing/2014/main" id="{ADBAC6BE-77C2-4977-9664-DB338423C209}"/>
              </a:ext>
            </a:extLst>
          </p:cNvPr>
          <p:cNvPicPr>
            <a:picLocks noChangeAspect="1"/>
          </p:cNvPicPr>
          <p:nvPr/>
        </p:nvPicPr>
        <p:blipFill>
          <a:blip r:embed="rId6"/>
          <a:stretch>
            <a:fillRect/>
          </a:stretch>
        </p:blipFill>
        <p:spPr>
          <a:xfrm>
            <a:off x="6570132" y="2365870"/>
            <a:ext cx="4105841" cy="2274300"/>
          </a:xfrm>
          <a:prstGeom prst="rect">
            <a:avLst/>
          </a:prstGeom>
        </p:spPr>
      </p:pic>
    </p:spTree>
    <p:extLst>
      <p:ext uri="{BB962C8B-B14F-4D97-AF65-F5344CB8AC3E}">
        <p14:creationId xmlns:p14="http://schemas.microsoft.com/office/powerpoint/2010/main" val="140085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166"/>
            <a:ext cx="12150903" cy="1196990"/>
          </a:xfrm>
          <a:solidFill>
            <a:schemeClr val="bg1"/>
          </a:solidFill>
          <a:ln w="28575">
            <a:noFill/>
          </a:ln>
        </p:spPr>
        <p:txBody>
          <a:bodyPr>
            <a:normAutofit/>
          </a:bodyPr>
          <a:lstStyle/>
          <a:p>
            <a:r>
              <a:rPr lang="en-US" sz="2400" b="1" dirty="0">
                <a:solidFill>
                  <a:srgbClr val="00B0F0"/>
                </a:solidFill>
                <a:latin typeface="PT Sans"/>
                <a:cs typeface="PT Sans"/>
              </a:rPr>
              <a:t>A Fiduciary’s Perspective </a:t>
            </a:r>
            <a:r>
              <a:rPr lang="en-US" sz="1800" b="1" dirty="0">
                <a:solidFill>
                  <a:srgbClr val="00B0F0"/>
                </a:solidFill>
                <a:latin typeface="PT Sans"/>
                <a:cs typeface="PT Sans"/>
              </a:rPr>
              <a:t>: </a:t>
            </a:r>
            <a:r>
              <a:rPr lang="en-US" sz="2400" b="1" dirty="0">
                <a:solidFill>
                  <a:srgbClr val="00B0F0"/>
                </a:solidFill>
                <a:latin typeface="PT Sans"/>
                <a:cs typeface="PT Sans"/>
              </a:rPr>
              <a:t>SafeHaven vs Stable Value and Money Market Funds</a:t>
            </a:r>
          </a:p>
        </p:txBody>
      </p:sp>
      <p:sp>
        <p:nvSpPr>
          <p:cNvPr id="3" name="Content Placeholder 2"/>
          <p:cNvSpPr>
            <a:spLocks noGrp="1"/>
          </p:cNvSpPr>
          <p:nvPr>
            <p:ph idx="1"/>
          </p:nvPr>
        </p:nvSpPr>
        <p:spPr>
          <a:xfrm>
            <a:off x="4826730" y="786008"/>
            <a:ext cx="6540155" cy="4550593"/>
          </a:xfrm>
          <a:noFill/>
          <a:ln>
            <a:noFill/>
          </a:ln>
        </p:spPr>
        <p:txBody>
          <a:bodyPr>
            <a:noAutofit/>
          </a:bodyPr>
          <a:lstStyle/>
          <a:p>
            <a:pPr marL="0" indent="0">
              <a:lnSpc>
                <a:spcPts val="2100"/>
              </a:lnSpc>
              <a:spcBef>
                <a:spcPts val="0"/>
              </a:spcBef>
              <a:buClr>
                <a:srgbClr val="7CCFBD"/>
              </a:buClr>
              <a:buNone/>
            </a:pPr>
            <a:endParaRPr lang="en-US" sz="1600" dirty="0">
              <a:latin typeface="PT Sans"/>
              <a:cs typeface="PT Sans"/>
            </a:endParaRPr>
          </a:p>
          <a:p>
            <a:pPr lvl="1">
              <a:lnSpc>
                <a:spcPts val="2100"/>
              </a:lnSpc>
              <a:spcBef>
                <a:spcPts val="0"/>
              </a:spcBef>
              <a:buClr>
                <a:srgbClr val="7CCFBD"/>
              </a:buClr>
            </a:pPr>
            <a:endParaRPr lang="en-US" sz="1600" dirty="0">
              <a:latin typeface="PT Sans"/>
              <a:cs typeface="PT Sans"/>
            </a:endParaRPr>
          </a:p>
          <a:p>
            <a:pPr lvl="1">
              <a:lnSpc>
                <a:spcPts val="2100"/>
              </a:lnSpc>
              <a:spcBef>
                <a:spcPts val="0"/>
              </a:spcBef>
              <a:buClr>
                <a:srgbClr val="7CCFBD"/>
              </a:buClr>
            </a:pPr>
            <a:r>
              <a:rPr lang="en-US" sz="1400" dirty="0">
                <a:latin typeface="PT Sans"/>
                <a:cs typeface="PT Sans"/>
              </a:rPr>
              <a:t>IRI  reviews hundreds of banks quarterly with proprietary tools that predict quality and capital downgrades and allows a graceful non- intrusive exit from deteriorating credits.</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SafeHaven has active relationships with over 100 banks taking  more than 50 billion in deposits. Our approach identifies which banks are most likely to pay a premium for the types of deposits emanating from Retirement Plan cash balances. We gain a 15 to 25 basis point advantage compared to relevant swap rates</a:t>
            </a:r>
          </a:p>
          <a:p>
            <a:pPr lvl="1">
              <a:lnSpc>
                <a:spcPts val="2100"/>
              </a:lnSpc>
              <a:spcBef>
                <a:spcPts val="0"/>
              </a:spcBef>
              <a:buClr>
                <a:srgbClr val="7CCFBD"/>
              </a:buClr>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SafeHaven expenses are 15 to 35 basis points below Stable Value Funds before Distribution Expenses, due to comparative efficiencies of the deposit market compared to the depth and reliability of the wrap market used by Stable Value Funds</a:t>
            </a:r>
          </a:p>
          <a:p>
            <a:pPr marL="457200" lvl="1" indent="0">
              <a:lnSpc>
                <a:spcPts val="2100"/>
              </a:lnSpc>
              <a:spcBef>
                <a:spcPts val="0"/>
              </a:spcBef>
              <a:buClr>
                <a:srgbClr val="7CCFBD"/>
              </a:buClr>
              <a:buNone/>
            </a:pPr>
            <a:endParaRPr lang="en-US" sz="1400" dirty="0">
              <a:latin typeface="PT Sans"/>
              <a:cs typeface="PT Sans"/>
            </a:endParaRPr>
          </a:p>
          <a:p>
            <a:pPr lvl="1">
              <a:lnSpc>
                <a:spcPts val="2100"/>
              </a:lnSpc>
              <a:spcBef>
                <a:spcPts val="0"/>
              </a:spcBef>
              <a:buClr>
                <a:srgbClr val="7CCFBD"/>
              </a:buClr>
            </a:pPr>
            <a:r>
              <a:rPr lang="en-US" sz="1400" dirty="0">
                <a:latin typeface="PT Sans"/>
                <a:cs typeface="PT Sans"/>
              </a:rPr>
              <a:t>All SafeHaven deposits are FDIC Insured. </a:t>
            </a:r>
            <a:r>
              <a:rPr lang="en-US" sz="1400">
                <a:latin typeface="PT Sans"/>
                <a:cs typeface="PT Sans"/>
              </a:rPr>
              <a:t>Both principal and </a:t>
            </a:r>
            <a:r>
              <a:rPr lang="en-US" sz="1400" dirty="0">
                <a:latin typeface="PT Sans"/>
                <a:cs typeface="PT Sans"/>
              </a:rPr>
              <a:t>interest are fully protected. Even if our filters and methods fail to detect deteriorating conditions, the money is safe. Simply the safest  principal preservation product available</a:t>
            </a:r>
          </a:p>
        </p:txBody>
      </p:sp>
      <p:sp>
        <p:nvSpPr>
          <p:cNvPr id="5" name="Slide Number Placeholder 4">
            <a:extLst>
              <a:ext uri="{FF2B5EF4-FFF2-40B4-BE49-F238E27FC236}">
                <a16:creationId xmlns:a16="http://schemas.microsoft.com/office/drawing/2014/main" id="{28FB46FB-A0E3-458D-A192-A724B2A321CD}"/>
              </a:ext>
            </a:extLst>
          </p:cNvPr>
          <p:cNvSpPr>
            <a:spLocks noGrp="1"/>
          </p:cNvSpPr>
          <p:nvPr>
            <p:ph type="sldNum" sz="quarter" idx="12"/>
          </p:nvPr>
        </p:nvSpPr>
        <p:spPr/>
        <p:txBody>
          <a:bodyPr/>
          <a:lstStyle/>
          <a:p>
            <a:fld id="{B1FBCFC3-CE41-411D-BE06-24600CA9D8E1}" type="slidenum">
              <a:rPr lang="en-US" smtClean="0"/>
              <a:t>5</a:t>
            </a:fld>
            <a:endParaRPr lang="en-US" dirty="0"/>
          </a:p>
        </p:txBody>
      </p:sp>
      <p:sp>
        <p:nvSpPr>
          <p:cNvPr id="10" name="Content Placeholder 2"/>
          <p:cNvSpPr txBox="1">
            <a:spLocks/>
          </p:cNvSpPr>
          <p:nvPr/>
        </p:nvSpPr>
        <p:spPr>
          <a:xfrm>
            <a:off x="5977602" y="1490138"/>
            <a:ext cx="5875185" cy="2937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ts val="2100"/>
              </a:lnSpc>
              <a:spcBef>
                <a:spcPts val="0"/>
              </a:spcBef>
              <a:buClr>
                <a:srgbClr val="7CCFBD"/>
              </a:buClr>
              <a:buNone/>
            </a:pPr>
            <a:endParaRPr lang="en-US" sz="1400" dirty="0">
              <a:latin typeface="PT Sans"/>
              <a:cs typeface="PT Sans"/>
            </a:endParaRPr>
          </a:p>
        </p:txBody>
      </p:sp>
      <p:sp>
        <p:nvSpPr>
          <p:cNvPr id="7" name="TextBox 6">
            <a:extLst>
              <a:ext uri="{FF2B5EF4-FFF2-40B4-BE49-F238E27FC236}">
                <a16:creationId xmlns:a16="http://schemas.microsoft.com/office/drawing/2014/main" id="{3AD80E8A-72F0-4B81-9027-CEF72D7E2AF8}"/>
              </a:ext>
            </a:extLst>
          </p:cNvPr>
          <p:cNvSpPr txBox="1"/>
          <p:nvPr/>
        </p:nvSpPr>
        <p:spPr>
          <a:xfrm>
            <a:off x="975701" y="1564144"/>
            <a:ext cx="1969322" cy="338554"/>
          </a:xfrm>
          <a:prstGeom prst="rect">
            <a:avLst/>
          </a:prstGeom>
          <a:noFill/>
        </p:spPr>
        <p:txBody>
          <a:bodyPr wrap="none" rtlCol="0">
            <a:spAutoFit/>
          </a:bodyPr>
          <a:lstStyle/>
          <a:p>
            <a:r>
              <a:rPr lang="en-US" sz="1600" b="1" dirty="0"/>
              <a:t>Active versus Passive</a:t>
            </a:r>
          </a:p>
        </p:txBody>
      </p:sp>
      <p:sp>
        <p:nvSpPr>
          <p:cNvPr id="12" name="TextBox 11">
            <a:extLst>
              <a:ext uri="{FF2B5EF4-FFF2-40B4-BE49-F238E27FC236}">
                <a16:creationId xmlns:a16="http://schemas.microsoft.com/office/drawing/2014/main" id="{DBBCA898-D7CA-4DB7-885F-037B94FC088C}"/>
              </a:ext>
            </a:extLst>
          </p:cNvPr>
          <p:cNvSpPr txBox="1"/>
          <p:nvPr/>
        </p:nvSpPr>
        <p:spPr>
          <a:xfrm>
            <a:off x="975701" y="2892028"/>
            <a:ext cx="3274551" cy="338554"/>
          </a:xfrm>
          <a:prstGeom prst="rect">
            <a:avLst/>
          </a:prstGeom>
          <a:noFill/>
        </p:spPr>
        <p:txBody>
          <a:bodyPr wrap="none" rtlCol="0">
            <a:spAutoFit/>
          </a:bodyPr>
          <a:lstStyle/>
          <a:p>
            <a:r>
              <a:rPr lang="en-US" sz="1600" b="1" dirty="0"/>
              <a:t>Alpha versus Beta In a Cash Product</a:t>
            </a:r>
          </a:p>
        </p:txBody>
      </p:sp>
      <p:sp>
        <p:nvSpPr>
          <p:cNvPr id="13" name="TextBox 12">
            <a:extLst>
              <a:ext uri="{FF2B5EF4-FFF2-40B4-BE49-F238E27FC236}">
                <a16:creationId xmlns:a16="http://schemas.microsoft.com/office/drawing/2014/main" id="{4C61A0B8-EF0D-455D-9151-0CE9CFF264FA}"/>
              </a:ext>
            </a:extLst>
          </p:cNvPr>
          <p:cNvSpPr txBox="1"/>
          <p:nvPr/>
        </p:nvSpPr>
        <p:spPr>
          <a:xfrm>
            <a:off x="975701" y="3912607"/>
            <a:ext cx="1271054" cy="830997"/>
          </a:xfrm>
          <a:prstGeom prst="rect">
            <a:avLst/>
          </a:prstGeom>
          <a:noFill/>
        </p:spPr>
        <p:txBody>
          <a:bodyPr wrap="none" rtlCol="0">
            <a:spAutoFit/>
          </a:bodyPr>
          <a:lstStyle/>
          <a:p>
            <a:endParaRPr lang="en-US" sz="1600" b="1" dirty="0"/>
          </a:p>
          <a:p>
            <a:endParaRPr lang="en-US" sz="1600" b="1" dirty="0"/>
          </a:p>
          <a:p>
            <a:r>
              <a:rPr lang="en-US" sz="1600" b="1" dirty="0"/>
              <a:t>Cost Matters</a:t>
            </a:r>
          </a:p>
        </p:txBody>
      </p:sp>
      <p:sp>
        <p:nvSpPr>
          <p:cNvPr id="14" name="TextBox 13">
            <a:extLst>
              <a:ext uri="{FF2B5EF4-FFF2-40B4-BE49-F238E27FC236}">
                <a16:creationId xmlns:a16="http://schemas.microsoft.com/office/drawing/2014/main" id="{2162D4B6-785A-428F-9D46-F36604BB9D1F}"/>
              </a:ext>
            </a:extLst>
          </p:cNvPr>
          <p:cNvSpPr txBox="1"/>
          <p:nvPr/>
        </p:nvSpPr>
        <p:spPr>
          <a:xfrm>
            <a:off x="1001445" y="4960925"/>
            <a:ext cx="1699504" cy="830997"/>
          </a:xfrm>
          <a:prstGeom prst="rect">
            <a:avLst/>
          </a:prstGeom>
          <a:noFill/>
        </p:spPr>
        <p:txBody>
          <a:bodyPr wrap="none" rtlCol="0">
            <a:spAutoFit/>
          </a:bodyPr>
          <a:lstStyle/>
          <a:p>
            <a:endParaRPr lang="en-US" sz="1600" b="1" dirty="0"/>
          </a:p>
          <a:p>
            <a:endParaRPr lang="en-US" sz="1600" b="1" dirty="0"/>
          </a:p>
          <a:p>
            <a:r>
              <a:rPr lang="en-US" sz="1600" b="1" dirty="0"/>
              <a:t>First, Do No Harm</a:t>
            </a:r>
          </a:p>
        </p:txBody>
      </p:sp>
      <p:pic>
        <p:nvPicPr>
          <p:cNvPr id="9" name="Graphic 8" descr="Lighthouse scene">
            <a:extLst>
              <a:ext uri="{FF2B5EF4-FFF2-40B4-BE49-F238E27FC236}">
                <a16:creationId xmlns:a16="http://schemas.microsoft.com/office/drawing/2014/main" id="{EC1B7FDA-8241-4B06-B6D1-797992B83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73193" y="376427"/>
            <a:ext cx="736643" cy="683468"/>
          </a:xfrm>
          <a:prstGeom prst="rect">
            <a:avLst/>
          </a:prstGeom>
        </p:spPr>
      </p:pic>
      <p:sp>
        <p:nvSpPr>
          <p:cNvPr id="4" name="Rectangle 3">
            <a:extLst>
              <a:ext uri="{FF2B5EF4-FFF2-40B4-BE49-F238E27FC236}">
                <a16:creationId xmlns:a16="http://schemas.microsoft.com/office/drawing/2014/main" id="{9FB3B4E3-FEDC-5C3C-EC9B-45C34082A53D}"/>
              </a:ext>
            </a:extLst>
          </p:cNvPr>
          <p:cNvSpPr/>
          <p:nvPr/>
        </p:nvSpPr>
        <p:spPr>
          <a:xfrm>
            <a:off x="936797" y="1308325"/>
            <a:ext cx="10745130" cy="101784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6630C9-A446-94FA-D2A0-CC7CC79C9D37}"/>
              </a:ext>
            </a:extLst>
          </p:cNvPr>
          <p:cNvSpPr/>
          <p:nvPr/>
        </p:nvSpPr>
        <p:spPr>
          <a:xfrm>
            <a:off x="936797" y="2413525"/>
            <a:ext cx="10745130" cy="149908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EDA8D8-429C-CC9F-6A3E-07294805768A}"/>
              </a:ext>
            </a:extLst>
          </p:cNvPr>
          <p:cNvSpPr/>
          <p:nvPr/>
        </p:nvSpPr>
        <p:spPr>
          <a:xfrm>
            <a:off x="936797" y="4006776"/>
            <a:ext cx="10745130" cy="11974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A453B-6BFE-8343-123B-66F97CDFDB89}"/>
              </a:ext>
            </a:extLst>
          </p:cNvPr>
          <p:cNvSpPr/>
          <p:nvPr/>
        </p:nvSpPr>
        <p:spPr>
          <a:xfrm>
            <a:off x="924982" y="5284084"/>
            <a:ext cx="10745130" cy="11974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16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143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solidFill>
                <a:schemeClr val="bg1"/>
              </a:solidFill>
            </a:endParaRPr>
          </a:p>
        </p:txBody>
      </p:sp>
      <p:sp>
        <p:nvSpPr>
          <p:cNvPr id="2" name="Title 1"/>
          <p:cNvSpPr>
            <a:spLocks noGrp="1"/>
          </p:cNvSpPr>
          <p:nvPr>
            <p:ph type="title"/>
          </p:nvPr>
        </p:nvSpPr>
        <p:spPr>
          <a:xfrm>
            <a:off x="465667" y="321733"/>
            <a:ext cx="10729201" cy="609266"/>
          </a:xfrm>
          <a:noFill/>
          <a:ln w="28575">
            <a:noFill/>
          </a:ln>
        </p:spPr>
        <p:txBody>
          <a:bodyPr>
            <a:normAutofit/>
          </a:bodyPr>
          <a:lstStyle/>
          <a:p>
            <a:r>
              <a:rPr lang="en-US" sz="2400" b="1" dirty="0">
                <a:solidFill>
                  <a:srgbClr val="00B0F0"/>
                </a:solidFill>
                <a:latin typeface="PT Sans"/>
                <a:cs typeface="PT Sans"/>
              </a:rPr>
              <a:t>Cash Products are an important  but often ignored 401k asset class</a:t>
            </a:r>
          </a:p>
        </p:txBody>
      </p:sp>
      <p:sp>
        <p:nvSpPr>
          <p:cNvPr id="3" name="Content Placeholder 2"/>
          <p:cNvSpPr>
            <a:spLocks noGrp="1"/>
          </p:cNvSpPr>
          <p:nvPr>
            <p:ph idx="1"/>
          </p:nvPr>
        </p:nvSpPr>
        <p:spPr>
          <a:xfrm>
            <a:off x="298519" y="1142999"/>
            <a:ext cx="5334000" cy="5481740"/>
          </a:xfrm>
          <a:noFill/>
          <a:ln>
            <a:solidFill>
              <a:schemeClr val="accent1"/>
            </a:solidFill>
          </a:ln>
        </p:spPr>
        <p:txBody>
          <a:bodyPr>
            <a:noAutofit/>
          </a:bodyPr>
          <a:lstStyle/>
          <a:p>
            <a:pPr marL="0" indent="0">
              <a:lnSpc>
                <a:spcPts val="2100"/>
              </a:lnSpc>
              <a:spcBef>
                <a:spcPts val="0"/>
              </a:spcBef>
              <a:buClr>
                <a:srgbClr val="7CCFBD"/>
              </a:buClr>
              <a:buNone/>
            </a:pPr>
            <a:endParaRPr lang="en-US" sz="1600" dirty="0">
              <a:latin typeface="PT Sans"/>
              <a:cs typeface="PT Sans"/>
            </a:endParaRPr>
          </a:p>
          <a:p>
            <a:pPr lvl="1">
              <a:buClr>
                <a:srgbClr val="75BABB"/>
              </a:buClr>
            </a:pPr>
            <a:r>
              <a:rPr lang="en-US" sz="1200" dirty="0">
                <a:latin typeface="PT Sans"/>
                <a:cs typeface="PT Sans"/>
              </a:rPr>
              <a:t> </a:t>
            </a:r>
            <a:r>
              <a:rPr lang="en-US" sz="1600" dirty="0">
                <a:latin typeface="PT Sans"/>
              </a:rPr>
              <a:t>Retirement plans have 5 trillion in 401k balances</a:t>
            </a:r>
          </a:p>
          <a:p>
            <a:pPr marL="457200" lvl="1" indent="0">
              <a:buClr>
                <a:srgbClr val="75BABB"/>
              </a:buClr>
              <a:buNone/>
            </a:pPr>
            <a:r>
              <a:rPr lang="en-US" sz="1600" dirty="0">
                <a:latin typeface="PT Sans"/>
              </a:rPr>
              <a:t>      investment balances 7% in Stable Value and 1% in   </a:t>
            </a:r>
          </a:p>
          <a:p>
            <a:pPr marL="457200" lvl="1" indent="0">
              <a:buClr>
                <a:srgbClr val="75BABB"/>
              </a:buClr>
              <a:buNone/>
            </a:pPr>
            <a:r>
              <a:rPr lang="en-US" sz="1600" dirty="0">
                <a:latin typeface="PT Sans"/>
              </a:rPr>
              <a:t>      Money Market Funds</a:t>
            </a:r>
          </a:p>
          <a:p>
            <a:pPr lvl="1">
              <a:buClr>
                <a:srgbClr val="75BABB"/>
              </a:buClr>
            </a:pPr>
            <a:endParaRPr lang="en-US" sz="1600" dirty="0">
              <a:latin typeface="PT Sans"/>
            </a:endParaRPr>
          </a:p>
          <a:p>
            <a:pPr lvl="1">
              <a:buClr>
                <a:srgbClr val="75BABB"/>
              </a:buClr>
            </a:pPr>
            <a:r>
              <a:rPr lang="en-US" sz="1600" dirty="0">
                <a:latin typeface="PT Sans"/>
              </a:rPr>
              <a:t>More than </a:t>
            </a:r>
            <a:r>
              <a:rPr lang="en-US" sz="1600" dirty="0">
                <a:highlight>
                  <a:srgbClr val="FFFF00"/>
                </a:highlight>
                <a:latin typeface="PT Sans"/>
              </a:rPr>
              <a:t>350 billion i</a:t>
            </a:r>
            <a:r>
              <a:rPr lang="en-US" sz="1600" dirty="0">
                <a:latin typeface="PT Sans"/>
              </a:rPr>
              <a:t>n 401k plan cash balances </a:t>
            </a:r>
          </a:p>
          <a:p>
            <a:pPr marL="457200" lvl="1" indent="0">
              <a:buClr>
                <a:srgbClr val="75BABB"/>
              </a:buClr>
              <a:buNone/>
            </a:pPr>
            <a:r>
              <a:rPr lang="en-US" sz="1600" dirty="0">
                <a:latin typeface="PT Sans"/>
              </a:rPr>
              <a:t>      are invested in Stable Value     </a:t>
            </a:r>
          </a:p>
          <a:p>
            <a:pPr lvl="1">
              <a:buClr>
                <a:srgbClr val="75BABB"/>
              </a:buClr>
            </a:pPr>
            <a:endParaRPr lang="en-US" sz="1600" dirty="0">
              <a:latin typeface="PT Sans"/>
            </a:endParaRPr>
          </a:p>
          <a:p>
            <a:pPr lvl="1">
              <a:buClr>
                <a:srgbClr val="75BABB"/>
              </a:buClr>
            </a:pPr>
            <a:r>
              <a:rPr lang="en-US" sz="1600" dirty="0">
                <a:latin typeface="PT Sans"/>
              </a:rPr>
              <a:t>An additional </a:t>
            </a:r>
            <a:r>
              <a:rPr lang="en-US" sz="1600" dirty="0">
                <a:highlight>
                  <a:srgbClr val="FFFF00"/>
                </a:highlight>
                <a:latin typeface="PT Sans"/>
              </a:rPr>
              <a:t>100 billion </a:t>
            </a:r>
            <a:r>
              <a:rPr lang="en-US" sz="1600" dirty="0">
                <a:latin typeface="PT Sans"/>
              </a:rPr>
              <a:t>in Government Money Market Funds</a:t>
            </a:r>
          </a:p>
          <a:p>
            <a:pPr lvl="1">
              <a:buClr>
                <a:srgbClr val="75BABB"/>
              </a:buClr>
            </a:pPr>
            <a:endParaRPr lang="en-US" sz="1600" dirty="0">
              <a:latin typeface="PT Sans"/>
            </a:endParaRPr>
          </a:p>
          <a:p>
            <a:pPr lvl="1">
              <a:buClr>
                <a:srgbClr val="75BABB"/>
              </a:buClr>
            </a:pPr>
            <a:r>
              <a:rPr lang="en-US" sz="1600" dirty="0">
                <a:latin typeface="PT Sans"/>
              </a:rPr>
              <a:t>More than 50 billion are held inside less than 500 401k plans</a:t>
            </a:r>
          </a:p>
          <a:p>
            <a:pPr lvl="1">
              <a:buClr>
                <a:srgbClr val="75BABB"/>
              </a:buClr>
            </a:pPr>
            <a:endParaRPr lang="en-US" sz="1600" dirty="0">
              <a:latin typeface="PT Sans"/>
            </a:endParaRPr>
          </a:p>
          <a:p>
            <a:pPr lvl="1">
              <a:buClr>
                <a:srgbClr val="75BABB"/>
              </a:buClr>
            </a:pPr>
            <a:r>
              <a:rPr lang="en-US" sz="1600" dirty="0">
                <a:latin typeface="PT Sans"/>
              </a:rPr>
              <a:t>Such balances are disproportionally held by older more conservative participants particularly sensitive to principle preservation</a:t>
            </a:r>
          </a:p>
          <a:p>
            <a:pPr lvl="1">
              <a:lnSpc>
                <a:spcPts val="2100"/>
              </a:lnSpc>
              <a:spcBef>
                <a:spcPts val="0"/>
              </a:spcBef>
              <a:buClr>
                <a:srgbClr val="7CCFBD"/>
              </a:buClr>
            </a:pPr>
            <a:endParaRPr lang="en-US" sz="1600" dirty="0">
              <a:latin typeface="PT Sans"/>
              <a:cs typeface="PT Sans"/>
            </a:endParaRPr>
          </a:p>
        </p:txBody>
      </p:sp>
      <p:sp>
        <p:nvSpPr>
          <p:cNvPr id="10" name="Content Placeholder 2"/>
          <p:cNvSpPr txBox="1">
            <a:spLocks/>
          </p:cNvSpPr>
          <p:nvPr/>
        </p:nvSpPr>
        <p:spPr>
          <a:xfrm>
            <a:off x="5977602" y="1490138"/>
            <a:ext cx="4834331" cy="2937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100"/>
              </a:lnSpc>
              <a:spcBef>
                <a:spcPts val="0"/>
              </a:spcBef>
              <a:buClr>
                <a:srgbClr val="7CCFBD"/>
              </a:buClr>
            </a:pPr>
            <a:endParaRPr lang="en-US" sz="1600" b="1" dirty="0">
              <a:highlight>
                <a:srgbClr val="FFFF00"/>
              </a:highlight>
              <a:latin typeface="PT Sans"/>
              <a:cs typeface="PT Sans"/>
            </a:endParaRPr>
          </a:p>
        </p:txBody>
      </p:sp>
      <p:pic>
        <p:nvPicPr>
          <p:cNvPr id="4" name="Picture 3">
            <a:extLst>
              <a:ext uri="{FF2B5EF4-FFF2-40B4-BE49-F238E27FC236}">
                <a16:creationId xmlns:a16="http://schemas.microsoft.com/office/drawing/2014/main" id="{3BCFE301-1298-4C9D-82A4-06E9901C66E1}"/>
              </a:ext>
            </a:extLst>
          </p:cNvPr>
          <p:cNvPicPr>
            <a:picLocks noChangeAspect="1"/>
          </p:cNvPicPr>
          <p:nvPr/>
        </p:nvPicPr>
        <p:blipFill>
          <a:blip r:embed="rId2"/>
          <a:stretch>
            <a:fillRect/>
          </a:stretch>
        </p:blipFill>
        <p:spPr>
          <a:xfrm>
            <a:off x="5799667" y="1142999"/>
            <a:ext cx="6225185" cy="4810433"/>
          </a:xfrm>
          <a:prstGeom prst="rect">
            <a:avLst/>
          </a:prstGeom>
        </p:spPr>
      </p:pic>
      <p:sp>
        <p:nvSpPr>
          <p:cNvPr id="5" name="Slide Number Placeholder 4">
            <a:extLst>
              <a:ext uri="{FF2B5EF4-FFF2-40B4-BE49-F238E27FC236}">
                <a16:creationId xmlns:a16="http://schemas.microsoft.com/office/drawing/2014/main" id="{E463C46B-D11A-4E12-B637-76335B747C0D}"/>
              </a:ext>
            </a:extLst>
          </p:cNvPr>
          <p:cNvSpPr>
            <a:spLocks noGrp="1"/>
          </p:cNvSpPr>
          <p:nvPr>
            <p:ph type="sldNum" sz="quarter" idx="12"/>
          </p:nvPr>
        </p:nvSpPr>
        <p:spPr/>
        <p:txBody>
          <a:bodyPr/>
          <a:lstStyle/>
          <a:p>
            <a:fld id="{B1FBCFC3-CE41-411D-BE06-24600CA9D8E1}" type="slidenum">
              <a:rPr lang="en-US" smtClean="0"/>
              <a:t>6</a:t>
            </a:fld>
            <a:endParaRPr lang="en-US" dirty="0"/>
          </a:p>
        </p:txBody>
      </p:sp>
      <p:pic>
        <p:nvPicPr>
          <p:cNvPr id="9" name="Graphic 8" descr="Lighthouse scene">
            <a:extLst>
              <a:ext uri="{FF2B5EF4-FFF2-40B4-BE49-F238E27FC236}">
                <a16:creationId xmlns:a16="http://schemas.microsoft.com/office/drawing/2014/main" id="{97A0325B-B8E8-4096-BB37-F7CCF9F09D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9810" y="5856194"/>
            <a:ext cx="736643" cy="683468"/>
          </a:xfrm>
          <a:prstGeom prst="rect">
            <a:avLst/>
          </a:prstGeom>
        </p:spPr>
      </p:pic>
    </p:spTree>
    <p:extLst>
      <p:ext uri="{BB962C8B-B14F-4D97-AF65-F5344CB8AC3E}">
        <p14:creationId xmlns:p14="http://schemas.microsoft.com/office/powerpoint/2010/main" val="99175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0" y="0"/>
            <a:ext cx="12192000" cy="1143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E6B00825-009C-45B4-AFB8-E776B6D591DB}"/>
              </a:ext>
            </a:extLst>
          </p:cNvPr>
          <p:cNvSpPr>
            <a:spLocks noGrp="1"/>
          </p:cNvSpPr>
          <p:nvPr>
            <p:ph type="title"/>
          </p:nvPr>
        </p:nvSpPr>
        <p:spPr>
          <a:xfrm>
            <a:off x="206720" y="257486"/>
            <a:ext cx="11147079" cy="608012"/>
          </a:xfrm>
          <a:noFill/>
          <a:ln w="28575">
            <a:noFill/>
          </a:ln>
        </p:spPr>
        <p:txBody>
          <a:bodyPr>
            <a:normAutofit fontScale="90000"/>
          </a:bodyPr>
          <a:lstStyle/>
          <a:p>
            <a:r>
              <a:rPr lang="en-US" sz="2800" b="1" dirty="0">
                <a:solidFill>
                  <a:srgbClr val="00B0F0"/>
                </a:solidFill>
              </a:rPr>
              <a:t>Current  Net Yield Comparisons: </a:t>
            </a:r>
            <a:r>
              <a:rPr lang="en-US" sz="2400" b="1" i="1" dirty="0">
                <a:solidFill>
                  <a:srgbClr val="00B0F0"/>
                </a:solidFill>
              </a:rPr>
              <a:t>SafeHaven Proforma 250 + basis points better than VGRST III </a:t>
            </a:r>
          </a:p>
        </p:txBody>
      </p:sp>
      <p:sp>
        <p:nvSpPr>
          <p:cNvPr id="2" name="Slide Number Placeholder 1">
            <a:extLst>
              <a:ext uri="{FF2B5EF4-FFF2-40B4-BE49-F238E27FC236}">
                <a16:creationId xmlns:a16="http://schemas.microsoft.com/office/drawing/2014/main" id="{8A1031C2-6E3B-4742-98E1-7AF71ED89E4C}"/>
              </a:ext>
            </a:extLst>
          </p:cNvPr>
          <p:cNvSpPr>
            <a:spLocks noGrp="1"/>
          </p:cNvSpPr>
          <p:nvPr>
            <p:ph type="sldNum" sz="quarter" idx="12"/>
          </p:nvPr>
        </p:nvSpPr>
        <p:spPr/>
        <p:txBody>
          <a:bodyPr/>
          <a:lstStyle/>
          <a:p>
            <a:fld id="{B1FBCFC3-CE41-411D-BE06-24600CA9D8E1}" type="slidenum">
              <a:rPr lang="en-US" smtClean="0"/>
              <a:t>7</a:t>
            </a:fld>
            <a:endParaRPr lang="en-US" dirty="0"/>
          </a:p>
        </p:txBody>
      </p:sp>
      <p:pic>
        <p:nvPicPr>
          <p:cNvPr id="11" name="Graphic 10" descr="Lighthouse scene">
            <a:extLst>
              <a:ext uri="{FF2B5EF4-FFF2-40B4-BE49-F238E27FC236}">
                <a16:creationId xmlns:a16="http://schemas.microsoft.com/office/drawing/2014/main" id="{FAB580A3-0529-4E22-81E4-F8B282FE94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7087" y="5619875"/>
            <a:ext cx="736643" cy="683468"/>
          </a:xfrm>
          <a:prstGeom prst="rect">
            <a:avLst/>
          </a:prstGeom>
        </p:spPr>
      </p:pic>
      <p:pic>
        <p:nvPicPr>
          <p:cNvPr id="3" name="Picture 2">
            <a:extLst>
              <a:ext uri="{FF2B5EF4-FFF2-40B4-BE49-F238E27FC236}">
                <a16:creationId xmlns:a16="http://schemas.microsoft.com/office/drawing/2014/main" id="{72345CA4-6006-DDF7-7D36-B7D08308C883}"/>
              </a:ext>
            </a:extLst>
          </p:cNvPr>
          <p:cNvPicPr>
            <a:picLocks noChangeAspect="1"/>
          </p:cNvPicPr>
          <p:nvPr/>
        </p:nvPicPr>
        <p:blipFill>
          <a:blip r:embed="rId4"/>
          <a:stretch>
            <a:fillRect/>
          </a:stretch>
        </p:blipFill>
        <p:spPr>
          <a:xfrm>
            <a:off x="800184" y="962409"/>
            <a:ext cx="5547360" cy="4674915"/>
          </a:xfrm>
          <a:prstGeom prst="rect">
            <a:avLst/>
          </a:prstGeom>
          <a:ln w="28575">
            <a:solidFill>
              <a:srgbClr val="00B050"/>
            </a:solidFill>
          </a:ln>
        </p:spPr>
      </p:pic>
      <p:pic>
        <p:nvPicPr>
          <p:cNvPr id="4" name="Picture 3">
            <a:extLst>
              <a:ext uri="{FF2B5EF4-FFF2-40B4-BE49-F238E27FC236}">
                <a16:creationId xmlns:a16="http://schemas.microsoft.com/office/drawing/2014/main" id="{E290555E-FAA6-C456-D4B6-980C2CB500D2}"/>
              </a:ext>
            </a:extLst>
          </p:cNvPr>
          <p:cNvPicPr>
            <a:picLocks noChangeAspect="1"/>
          </p:cNvPicPr>
          <p:nvPr/>
        </p:nvPicPr>
        <p:blipFill>
          <a:blip r:embed="rId5"/>
          <a:stretch>
            <a:fillRect/>
          </a:stretch>
        </p:blipFill>
        <p:spPr>
          <a:xfrm>
            <a:off x="6679944" y="1032867"/>
            <a:ext cx="5026386" cy="4534001"/>
          </a:xfrm>
          <a:prstGeom prst="rect">
            <a:avLst/>
          </a:prstGeom>
          <a:ln w="28575">
            <a:solidFill>
              <a:srgbClr val="FF0000"/>
            </a:solidFill>
          </a:ln>
        </p:spPr>
      </p:pic>
    </p:spTree>
    <p:extLst>
      <p:ext uri="{BB962C8B-B14F-4D97-AF65-F5344CB8AC3E}">
        <p14:creationId xmlns:p14="http://schemas.microsoft.com/office/powerpoint/2010/main" val="322328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153874-D7DA-430E-129E-E7EA61403785}"/>
              </a:ext>
            </a:extLst>
          </p:cNvPr>
          <p:cNvPicPr>
            <a:picLocks noChangeAspect="1"/>
          </p:cNvPicPr>
          <p:nvPr/>
        </p:nvPicPr>
        <p:blipFill>
          <a:blip r:embed="rId2"/>
          <a:stretch>
            <a:fillRect/>
          </a:stretch>
        </p:blipFill>
        <p:spPr>
          <a:xfrm>
            <a:off x="8103871" y="2269779"/>
            <a:ext cx="3854576" cy="4086571"/>
          </a:xfrm>
          <a:prstGeom prst="rect">
            <a:avLst/>
          </a:prstGeom>
        </p:spPr>
      </p:pic>
      <p:pic>
        <p:nvPicPr>
          <p:cNvPr id="3" name="Picture 2">
            <a:extLst>
              <a:ext uri="{FF2B5EF4-FFF2-40B4-BE49-F238E27FC236}">
                <a16:creationId xmlns:a16="http://schemas.microsoft.com/office/drawing/2014/main" id="{1110C692-BF7E-9DAC-26FB-6958265CA4CA}"/>
              </a:ext>
            </a:extLst>
          </p:cNvPr>
          <p:cNvPicPr>
            <a:picLocks noChangeAspect="1"/>
          </p:cNvPicPr>
          <p:nvPr/>
        </p:nvPicPr>
        <p:blipFill>
          <a:blip r:embed="rId3"/>
          <a:stretch>
            <a:fillRect/>
          </a:stretch>
        </p:blipFill>
        <p:spPr>
          <a:xfrm>
            <a:off x="3954876" y="2236033"/>
            <a:ext cx="3651416" cy="4135664"/>
          </a:xfrm>
          <a:prstGeom prst="rect">
            <a:avLst/>
          </a:prstGeom>
        </p:spPr>
      </p:pic>
      <p:pic>
        <p:nvPicPr>
          <p:cNvPr id="10" name="Picture 9">
            <a:extLst>
              <a:ext uri="{FF2B5EF4-FFF2-40B4-BE49-F238E27FC236}">
                <a16:creationId xmlns:a16="http://schemas.microsoft.com/office/drawing/2014/main" id="{54CFCA17-A519-A106-36B7-778A6D05E226}"/>
              </a:ext>
            </a:extLst>
          </p:cNvPr>
          <p:cNvPicPr>
            <a:picLocks noChangeAspect="1"/>
          </p:cNvPicPr>
          <p:nvPr/>
        </p:nvPicPr>
        <p:blipFill>
          <a:blip r:embed="rId4"/>
          <a:stretch>
            <a:fillRect/>
          </a:stretch>
        </p:blipFill>
        <p:spPr>
          <a:xfrm>
            <a:off x="838200" y="1573402"/>
            <a:ext cx="2896819" cy="5148073"/>
          </a:xfrm>
          <a:prstGeom prst="rect">
            <a:avLst/>
          </a:prstGeom>
          <a:ln w="28575">
            <a:solidFill>
              <a:schemeClr val="tx1"/>
            </a:solidFill>
          </a:ln>
        </p:spPr>
      </p:pic>
      <p:sp>
        <p:nvSpPr>
          <p:cNvPr id="4" name="Slide Number Placeholder 3">
            <a:extLst>
              <a:ext uri="{FF2B5EF4-FFF2-40B4-BE49-F238E27FC236}">
                <a16:creationId xmlns:a16="http://schemas.microsoft.com/office/drawing/2014/main" id="{76BFBC2D-00C3-447F-AD3D-63891FF0CA6A}"/>
              </a:ext>
            </a:extLst>
          </p:cNvPr>
          <p:cNvSpPr>
            <a:spLocks noGrp="1"/>
          </p:cNvSpPr>
          <p:nvPr>
            <p:ph type="sldNum" sz="quarter" idx="12"/>
          </p:nvPr>
        </p:nvSpPr>
        <p:spPr/>
        <p:txBody>
          <a:bodyPr/>
          <a:lstStyle/>
          <a:p>
            <a:fld id="{B1FBCFC3-CE41-411D-BE06-24600CA9D8E1}" type="slidenum">
              <a:rPr lang="en-US" smtClean="0"/>
              <a:t>8</a:t>
            </a:fld>
            <a:endParaRPr lang="en-US"/>
          </a:p>
        </p:txBody>
      </p:sp>
      <p:sp>
        <p:nvSpPr>
          <p:cNvPr id="2" name="Title 1">
            <a:extLst>
              <a:ext uri="{FF2B5EF4-FFF2-40B4-BE49-F238E27FC236}">
                <a16:creationId xmlns:a16="http://schemas.microsoft.com/office/drawing/2014/main" id="{53C3C9A4-253F-4740-AB76-FEF54C9BA26F}"/>
              </a:ext>
            </a:extLst>
          </p:cNvPr>
          <p:cNvSpPr>
            <a:spLocks noGrp="1"/>
          </p:cNvSpPr>
          <p:nvPr>
            <p:ph type="title" idx="4294967295"/>
          </p:nvPr>
        </p:nvSpPr>
        <p:spPr>
          <a:xfrm>
            <a:off x="0" y="365125"/>
            <a:ext cx="11958446" cy="764067"/>
          </a:xfrm>
        </p:spPr>
        <p:txBody>
          <a:bodyPr>
            <a:normAutofit/>
          </a:bodyPr>
          <a:lstStyle/>
          <a:p>
            <a:r>
              <a:rPr lang="en-US" sz="2400" b="1" dirty="0">
                <a:solidFill>
                  <a:srgbClr val="00B0F0"/>
                </a:solidFill>
              </a:rPr>
              <a:t>Stable Value Fund Net Credit Rates are unchanged despite the surge in interest rates</a:t>
            </a:r>
            <a:endParaRPr lang="en-US" sz="2000" b="1" i="1" dirty="0">
              <a:solidFill>
                <a:srgbClr val="00B0F0"/>
              </a:solidFill>
            </a:endParaRPr>
          </a:p>
        </p:txBody>
      </p:sp>
      <p:sp>
        <p:nvSpPr>
          <p:cNvPr id="6" name="TextBox 5">
            <a:extLst>
              <a:ext uri="{FF2B5EF4-FFF2-40B4-BE49-F238E27FC236}">
                <a16:creationId xmlns:a16="http://schemas.microsoft.com/office/drawing/2014/main" id="{9DA81050-25DE-274C-D517-A48B53413B0E}"/>
              </a:ext>
            </a:extLst>
          </p:cNvPr>
          <p:cNvSpPr txBox="1"/>
          <p:nvPr/>
        </p:nvSpPr>
        <p:spPr>
          <a:xfrm>
            <a:off x="4696251" y="1043212"/>
            <a:ext cx="2953116" cy="954107"/>
          </a:xfrm>
          <a:prstGeom prst="rect">
            <a:avLst/>
          </a:prstGeom>
          <a:solidFill>
            <a:srgbClr val="FFFF00"/>
          </a:solidFill>
        </p:spPr>
        <p:txBody>
          <a:bodyPr wrap="none" rtlCol="0">
            <a:spAutoFit/>
          </a:bodyPr>
          <a:lstStyle/>
          <a:p>
            <a:r>
              <a:rPr lang="en-US" sz="1400" b="1" dirty="0"/>
              <a:t>VGRST III   Comparison  </a:t>
            </a:r>
          </a:p>
          <a:p>
            <a:r>
              <a:rPr lang="en-US" sz="1400" b="1" dirty="0"/>
              <a:t>June 2023 to June  of 2024: </a:t>
            </a:r>
          </a:p>
          <a:p>
            <a:r>
              <a:rPr lang="en-US" sz="1400" b="1" dirty="0"/>
              <a:t>No gain despite 500 bps rate increase</a:t>
            </a:r>
          </a:p>
          <a:p>
            <a:r>
              <a:rPr lang="en-US" sz="1400" b="1" dirty="0"/>
              <a:t>In Fed Funds Rate</a:t>
            </a:r>
            <a:endParaRPr lang="en-US" sz="1400" dirty="0"/>
          </a:p>
        </p:txBody>
      </p:sp>
      <p:sp>
        <p:nvSpPr>
          <p:cNvPr id="8" name="Oval 7">
            <a:extLst>
              <a:ext uri="{FF2B5EF4-FFF2-40B4-BE49-F238E27FC236}">
                <a16:creationId xmlns:a16="http://schemas.microsoft.com/office/drawing/2014/main" id="{8086D6FD-7687-CA83-1548-3E1F1A0DA5F0}"/>
              </a:ext>
            </a:extLst>
          </p:cNvPr>
          <p:cNvSpPr/>
          <p:nvPr/>
        </p:nvSpPr>
        <p:spPr>
          <a:xfrm>
            <a:off x="1179871" y="5761703"/>
            <a:ext cx="914400" cy="530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0FBBC31-5F93-10E2-D18A-4C1743EB76C5}"/>
              </a:ext>
            </a:extLst>
          </p:cNvPr>
          <p:cNvSpPr/>
          <p:nvPr/>
        </p:nvSpPr>
        <p:spPr>
          <a:xfrm>
            <a:off x="5874972" y="4263970"/>
            <a:ext cx="2111193" cy="738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CE129EA-A132-97B1-1A24-8D96D9CFFCDE}"/>
              </a:ext>
            </a:extLst>
          </p:cNvPr>
          <p:cNvCxnSpPr>
            <a:cxnSpLocks/>
          </p:cNvCxnSpPr>
          <p:nvPr/>
        </p:nvCxnSpPr>
        <p:spPr>
          <a:xfrm flipV="1">
            <a:off x="2094271" y="4903596"/>
            <a:ext cx="4380768" cy="112357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Oval 15">
            <a:extLst>
              <a:ext uri="{FF2B5EF4-FFF2-40B4-BE49-F238E27FC236}">
                <a16:creationId xmlns:a16="http://schemas.microsoft.com/office/drawing/2014/main" id="{3D043178-EB4B-B295-AE04-0E0A0A739D9B}"/>
              </a:ext>
            </a:extLst>
          </p:cNvPr>
          <p:cNvSpPr/>
          <p:nvPr/>
        </p:nvSpPr>
        <p:spPr>
          <a:xfrm>
            <a:off x="9235871" y="3559734"/>
            <a:ext cx="1178762" cy="587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2BAE2A0-939A-C7AE-4A2F-3FEA8839D6BA}"/>
              </a:ext>
            </a:extLst>
          </p:cNvPr>
          <p:cNvCxnSpPr>
            <a:cxnSpLocks/>
          </p:cNvCxnSpPr>
          <p:nvPr/>
        </p:nvCxnSpPr>
        <p:spPr>
          <a:xfrm flipV="1">
            <a:off x="7826149" y="3853586"/>
            <a:ext cx="1830317" cy="69895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9AB60DE-E9E7-5D89-F823-3E467D5456B2}"/>
              </a:ext>
            </a:extLst>
          </p:cNvPr>
          <p:cNvSpPr txBox="1"/>
          <p:nvPr/>
        </p:nvSpPr>
        <p:spPr>
          <a:xfrm>
            <a:off x="9061627" y="1022126"/>
            <a:ext cx="2896819" cy="1200329"/>
          </a:xfrm>
          <a:prstGeom prst="rect">
            <a:avLst/>
          </a:prstGeom>
          <a:solidFill>
            <a:schemeClr val="tx1"/>
          </a:solidFill>
        </p:spPr>
        <p:txBody>
          <a:bodyPr wrap="none" rtlCol="0">
            <a:spAutoFit/>
          </a:bodyPr>
          <a:lstStyle/>
          <a:p>
            <a:r>
              <a:rPr lang="en-US" sz="1200" dirty="0">
                <a:solidFill>
                  <a:srgbClr val="FFFF00"/>
                </a:solidFill>
              </a:rPr>
              <a:t>We believe this trend will continue until</a:t>
            </a:r>
          </a:p>
          <a:p>
            <a:r>
              <a:rPr lang="en-US" sz="1200" dirty="0">
                <a:solidFill>
                  <a:srgbClr val="FFFF00"/>
                </a:solidFill>
              </a:rPr>
              <a:t>Late 2025 when short term rates are in the </a:t>
            </a:r>
          </a:p>
          <a:p>
            <a:r>
              <a:rPr lang="en-US" sz="1200" dirty="0">
                <a:solidFill>
                  <a:srgbClr val="FFFF00"/>
                </a:solidFill>
              </a:rPr>
              <a:t>2.5% range . At present SV Fund returns are</a:t>
            </a:r>
          </a:p>
          <a:p>
            <a:r>
              <a:rPr lang="en-US" sz="1200" dirty="0">
                <a:solidFill>
                  <a:srgbClr val="FFFF00"/>
                </a:solidFill>
              </a:rPr>
              <a:t>Impacted by mark to market write-downs</a:t>
            </a:r>
          </a:p>
          <a:p>
            <a:r>
              <a:rPr lang="en-US" sz="1200" dirty="0">
                <a:solidFill>
                  <a:srgbClr val="FFFF00"/>
                </a:solidFill>
              </a:rPr>
              <a:t>That are put into the crediting rate plan</a:t>
            </a:r>
          </a:p>
          <a:p>
            <a:r>
              <a:rPr lang="en-US" sz="1200" dirty="0">
                <a:solidFill>
                  <a:srgbClr val="FFFF00"/>
                </a:solidFill>
              </a:rPr>
              <a:t>Participants are paid</a:t>
            </a:r>
          </a:p>
        </p:txBody>
      </p:sp>
    </p:spTree>
    <p:extLst>
      <p:ext uri="{BB962C8B-B14F-4D97-AF65-F5344CB8AC3E}">
        <p14:creationId xmlns:p14="http://schemas.microsoft.com/office/powerpoint/2010/main" val="376890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E6B00825-009C-45B4-AFB8-E776B6D591DB}"/>
              </a:ext>
            </a:extLst>
          </p:cNvPr>
          <p:cNvSpPr>
            <a:spLocks noGrp="1"/>
          </p:cNvSpPr>
          <p:nvPr>
            <p:ph type="title"/>
          </p:nvPr>
        </p:nvSpPr>
        <p:spPr>
          <a:xfrm>
            <a:off x="445463" y="814756"/>
            <a:ext cx="9491639" cy="608012"/>
          </a:xfrm>
          <a:noFill/>
          <a:ln w="28575">
            <a:noFill/>
          </a:ln>
        </p:spPr>
        <p:txBody>
          <a:bodyPr>
            <a:normAutofit/>
          </a:bodyPr>
          <a:lstStyle/>
          <a:p>
            <a:r>
              <a:rPr lang="en-US" sz="1400" b="1" dirty="0"/>
              <a:t>Back Tested Performance : </a:t>
            </a:r>
            <a:r>
              <a:rPr lang="en-US" sz="1400" b="1" i="1" dirty="0"/>
              <a:t>SafeHaven Mid Duration outperforms Vanguard RT III in 1,3 and 5- year periods</a:t>
            </a:r>
          </a:p>
        </p:txBody>
      </p:sp>
      <p:sp>
        <p:nvSpPr>
          <p:cNvPr id="2" name="Slide Number Placeholder 1">
            <a:extLst>
              <a:ext uri="{FF2B5EF4-FFF2-40B4-BE49-F238E27FC236}">
                <a16:creationId xmlns:a16="http://schemas.microsoft.com/office/drawing/2014/main" id="{8A1031C2-6E3B-4742-98E1-7AF71ED89E4C}"/>
              </a:ext>
            </a:extLst>
          </p:cNvPr>
          <p:cNvSpPr>
            <a:spLocks noGrp="1"/>
          </p:cNvSpPr>
          <p:nvPr>
            <p:ph type="sldNum" sz="quarter" idx="12"/>
          </p:nvPr>
        </p:nvSpPr>
        <p:spPr/>
        <p:txBody>
          <a:bodyPr/>
          <a:lstStyle/>
          <a:p>
            <a:fld id="{B1FBCFC3-CE41-411D-BE06-24600CA9D8E1}" type="slidenum">
              <a:rPr lang="en-US" smtClean="0"/>
              <a:t>9</a:t>
            </a:fld>
            <a:endParaRPr lang="en-US" dirty="0"/>
          </a:p>
        </p:txBody>
      </p:sp>
      <p:pic>
        <p:nvPicPr>
          <p:cNvPr id="11" name="Graphic 10" descr="Lighthouse scene">
            <a:extLst>
              <a:ext uri="{FF2B5EF4-FFF2-40B4-BE49-F238E27FC236}">
                <a16:creationId xmlns:a16="http://schemas.microsoft.com/office/drawing/2014/main" id="{FAB580A3-0529-4E22-81E4-F8B282FE94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3990" y="5619875"/>
            <a:ext cx="736643" cy="683468"/>
          </a:xfrm>
          <a:prstGeom prst="rect">
            <a:avLst/>
          </a:prstGeom>
        </p:spPr>
      </p:pic>
      <p:sp>
        <p:nvSpPr>
          <p:cNvPr id="4" name="TextBox 3">
            <a:extLst>
              <a:ext uri="{FF2B5EF4-FFF2-40B4-BE49-F238E27FC236}">
                <a16:creationId xmlns:a16="http://schemas.microsoft.com/office/drawing/2014/main" id="{0171B1B3-E825-4161-B872-21628107118C}"/>
              </a:ext>
            </a:extLst>
          </p:cNvPr>
          <p:cNvSpPr txBox="1"/>
          <p:nvPr/>
        </p:nvSpPr>
        <p:spPr>
          <a:xfrm>
            <a:off x="7924743" y="2537571"/>
            <a:ext cx="3842192" cy="2862322"/>
          </a:xfrm>
          <a:prstGeom prst="rect">
            <a:avLst/>
          </a:prstGeom>
          <a:solidFill>
            <a:schemeClr val="bg1">
              <a:lumMod val="95000"/>
            </a:schemeClr>
          </a:solidFill>
          <a:ln>
            <a:solidFill>
              <a:schemeClr val="tx1"/>
            </a:solidFill>
          </a:ln>
        </p:spPr>
        <p:txBody>
          <a:bodyPr wrap="square" rtlCol="0">
            <a:spAutoFit/>
          </a:bodyPr>
          <a:lstStyle/>
          <a:p>
            <a:r>
              <a:rPr lang="en-US" sz="1200" dirty="0"/>
              <a:t>SafeHaven performance over historical periods has been  estimated by utilizing the 10-year history of Brokerage FDIC Insured  Gross Bank Deposit yield from our affiliated taxable product with $50bb AUM</a:t>
            </a:r>
          </a:p>
          <a:p>
            <a:endParaRPr lang="en-US" sz="1200" dirty="0"/>
          </a:p>
          <a:p>
            <a:r>
              <a:rPr lang="en-US" sz="1200" dirty="0"/>
              <a:t>Duration adjustments are made to a 2.5-year duration and additional adjustments are made for premiums banks pay for core deposits compared to the brokered deposits used in the brokerage  version of the product. See appendix</a:t>
            </a:r>
          </a:p>
          <a:p>
            <a:endParaRPr lang="en-US" sz="1200" dirty="0"/>
          </a:p>
          <a:p>
            <a:r>
              <a:rPr lang="en-US" sz="1200" dirty="0"/>
              <a:t>Note: the brokerage FDIC Insured product performed during the financial crisis  despite some bank failures while Stable Value Funds were technically insolvent for long periods because of the then dubious value of their wrap guarantees.</a:t>
            </a:r>
          </a:p>
        </p:txBody>
      </p:sp>
      <p:sp>
        <p:nvSpPr>
          <p:cNvPr id="6" name="TextBox 5">
            <a:extLst>
              <a:ext uri="{FF2B5EF4-FFF2-40B4-BE49-F238E27FC236}">
                <a16:creationId xmlns:a16="http://schemas.microsoft.com/office/drawing/2014/main" id="{3D6F1AAF-7358-47A8-9028-3FAEB8E3FC13}"/>
              </a:ext>
            </a:extLst>
          </p:cNvPr>
          <p:cNvSpPr txBox="1"/>
          <p:nvPr/>
        </p:nvSpPr>
        <p:spPr>
          <a:xfrm>
            <a:off x="1309736" y="6135627"/>
            <a:ext cx="5232523" cy="400110"/>
          </a:xfrm>
          <a:prstGeom prst="rect">
            <a:avLst/>
          </a:prstGeom>
          <a:noFill/>
        </p:spPr>
        <p:txBody>
          <a:bodyPr wrap="none" rtlCol="0">
            <a:spAutoFit/>
          </a:bodyPr>
          <a:lstStyle/>
          <a:p>
            <a:r>
              <a:rPr lang="en-US" sz="1000" dirty="0"/>
              <a:t>Comparisons based on Vanguard Retirement Savings Trust Class III Stable value Fund</a:t>
            </a:r>
          </a:p>
          <a:p>
            <a:r>
              <a:rPr lang="en-US" sz="1000" dirty="0"/>
              <a:t>As of Sept 30</a:t>
            </a:r>
            <a:r>
              <a:rPr lang="en-US" sz="1000" baseline="30000" dirty="0"/>
              <a:t>th</a:t>
            </a:r>
            <a:r>
              <a:rPr lang="en-US" sz="1000" dirty="0"/>
              <a:t>, 2019 , and based upon Fidelity Government Money Fund FDRXX as of  9-30- 2019</a:t>
            </a:r>
          </a:p>
        </p:txBody>
      </p:sp>
      <p:sp>
        <p:nvSpPr>
          <p:cNvPr id="8" name="TextBox 7">
            <a:extLst>
              <a:ext uri="{FF2B5EF4-FFF2-40B4-BE49-F238E27FC236}">
                <a16:creationId xmlns:a16="http://schemas.microsoft.com/office/drawing/2014/main" id="{0A0DCA9E-9B45-4483-BEC5-13E0CDA4E01C}"/>
              </a:ext>
            </a:extLst>
          </p:cNvPr>
          <p:cNvSpPr txBox="1"/>
          <p:nvPr/>
        </p:nvSpPr>
        <p:spPr>
          <a:xfrm>
            <a:off x="7974301" y="1642750"/>
            <a:ext cx="3743076" cy="523220"/>
          </a:xfrm>
          <a:prstGeom prst="rect">
            <a:avLst/>
          </a:prstGeom>
          <a:noFill/>
        </p:spPr>
        <p:txBody>
          <a:bodyPr wrap="none" rtlCol="0">
            <a:spAutoFit/>
          </a:bodyPr>
          <a:lstStyle/>
          <a:p>
            <a:r>
              <a:rPr lang="en-US" sz="1400" b="1" i="1" dirty="0"/>
              <a:t>SafeHaven Short Duration Product outperforms </a:t>
            </a:r>
          </a:p>
          <a:p>
            <a:r>
              <a:rPr lang="en-US" sz="1400" b="1" i="1" dirty="0"/>
              <a:t>Fidelity FDRXX in all historical periods</a:t>
            </a:r>
          </a:p>
        </p:txBody>
      </p:sp>
      <p:pic>
        <p:nvPicPr>
          <p:cNvPr id="5" name="Picture 4">
            <a:extLst>
              <a:ext uri="{FF2B5EF4-FFF2-40B4-BE49-F238E27FC236}">
                <a16:creationId xmlns:a16="http://schemas.microsoft.com/office/drawing/2014/main" id="{BC88954A-CA9B-4A55-834C-0548E060267A}"/>
              </a:ext>
            </a:extLst>
          </p:cNvPr>
          <p:cNvPicPr>
            <a:picLocks noChangeAspect="1"/>
          </p:cNvPicPr>
          <p:nvPr/>
        </p:nvPicPr>
        <p:blipFill>
          <a:blip r:embed="rId4"/>
          <a:stretch>
            <a:fillRect/>
          </a:stretch>
        </p:blipFill>
        <p:spPr>
          <a:xfrm>
            <a:off x="354458" y="1587357"/>
            <a:ext cx="7484723" cy="4484670"/>
          </a:xfrm>
          <a:prstGeom prst="rect">
            <a:avLst/>
          </a:prstGeom>
        </p:spPr>
      </p:pic>
      <p:sp>
        <p:nvSpPr>
          <p:cNvPr id="3" name="TextBox 2">
            <a:extLst>
              <a:ext uri="{FF2B5EF4-FFF2-40B4-BE49-F238E27FC236}">
                <a16:creationId xmlns:a16="http://schemas.microsoft.com/office/drawing/2014/main" id="{C62CBD1A-B443-A056-DF84-A68CDB4C6FD9}"/>
              </a:ext>
            </a:extLst>
          </p:cNvPr>
          <p:cNvSpPr txBox="1"/>
          <p:nvPr/>
        </p:nvSpPr>
        <p:spPr>
          <a:xfrm>
            <a:off x="578498" y="307910"/>
            <a:ext cx="9160585" cy="369332"/>
          </a:xfrm>
          <a:prstGeom prst="rect">
            <a:avLst/>
          </a:prstGeom>
          <a:noFill/>
        </p:spPr>
        <p:txBody>
          <a:bodyPr wrap="none" rtlCol="0">
            <a:spAutoFit/>
          </a:bodyPr>
          <a:lstStyle/>
          <a:p>
            <a:r>
              <a:rPr lang="en-US" b="1" dirty="0">
                <a:solidFill>
                  <a:srgbClr val="00B0F0"/>
                </a:solidFill>
              </a:rPr>
              <a:t>Old but interesting: SafeHaven product structure kept up with SV Funds BEFORE rates went up</a:t>
            </a:r>
          </a:p>
        </p:txBody>
      </p:sp>
    </p:spTree>
    <p:extLst>
      <p:ext uri="{BB962C8B-B14F-4D97-AF65-F5344CB8AC3E}">
        <p14:creationId xmlns:p14="http://schemas.microsoft.com/office/powerpoint/2010/main" val="1386119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72262</TotalTime>
  <Words>1184</Words>
  <Application>Microsoft Office PowerPoint</Application>
  <PresentationFormat>Widescreen</PresentationFormat>
  <Paragraphs>171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Palatino Linotype</vt:lpstr>
      <vt:lpstr>PT Sans</vt:lpstr>
      <vt:lpstr>Office Theme</vt:lpstr>
      <vt:lpstr>PowerPoint Presentation</vt:lpstr>
      <vt:lpstr>PowerPoint Presentation</vt:lpstr>
      <vt:lpstr>More about SafeHaven Product Features</vt:lpstr>
      <vt:lpstr>Perspective: There is nothing like FDIC Insurance</vt:lpstr>
      <vt:lpstr>A Fiduciary’s Perspective : SafeHaven vs Stable Value and Money Market Funds</vt:lpstr>
      <vt:lpstr>Cash Products are an important  but often ignored 401k asset class</vt:lpstr>
      <vt:lpstr>Current  Net Yield Comparisons: SafeHaven Proforma 250 + basis points better than VGRST III </vt:lpstr>
      <vt:lpstr>Stable Value Fund Net Credit Rates are unchanged despite the surge in interest rates</vt:lpstr>
      <vt:lpstr>Back Tested Performance : SafeHaven Mid Duration outperforms Vanguard RT III in 1,3 and 5- year periods</vt:lpstr>
      <vt:lpstr>SafeHaven FDIC Insured Common Investment Trust Operating Model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Heitman</dc:creator>
  <cp:lastModifiedBy>henry heitman</cp:lastModifiedBy>
  <cp:revision>348</cp:revision>
  <cp:lastPrinted>2019-11-13T17:26:40Z</cp:lastPrinted>
  <dcterms:created xsi:type="dcterms:W3CDTF">2018-02-28T11:52:25Z</dcterms:created>
  <dcterms:modified xsi:type="dcterms:W3CDTF">2024-11-18T13:38:56Z</dcterms:modified>
</cp:coreProperties>
</file>